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4"/>
  </p:sldMasterIdLst>
  <p:notesMasterIdLst>
    <p:notesMasterId r:id="rId22"/>
  </p:notesMasterIdLst>
  <p:sldIdLst>
    <p:sldId id="256" r:id="rId5"/>
    <p:sldId id="257" r:id="rId6"/>
    <p:sldId id="258" r:id="rId7"/>
    <p:sldId id="264" r:id="rId8"/>
    <p:sldId id="265" r:id="rId9"/>
    <p:sldId id="268" r:id="rId10"/>
    <p:sldId id="266" r:id="rId11"/>
    <p:sldId id="267" r:id="rId12"/>
    <p:sldId id="263" r:id="rId13"/>
    <p:sldId id="276" r:id="rId14"/>
    <p:sldId id="277" r:id="rId15"/>
    <p:sldId id="262" r:id="rId16"/>
    <p:sldId id="272" r:id="rId17"/>
    <p:sldId id="270" r:id="rId18"/>
    <p:sldId id="279" r:id="rId19"/>
    <p:sldId id="273" r:id="rId20"/>
    <p:sldId id="275" r:id="rId21"/>
  </p:sldIdLst>
  <p:sldSz cx="9144000" cy="6858000" type="screen4x3"/>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ncy Shivers" initials="NS"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94" autoAdjust="0"/>
    <p:restoredTop sz="64114" autoAdjust="0"/>
  </p:normalViewPr>
  <p:slideViewPr>
    <p:cSldViewPr snapToGrid="0" snapToObjects="1">
      <p:cViewPr varScale="1">
        <p:scale>
          <a:sx n="52" d="100"/>
          <a:sy n="52" d="100"/>
        </p:scale>
        <p:origin x="1736" y="5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7" d="100"/>
          <a:sy n="57" d="100"/>
        </p:scale>
        <p:origin x="-303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B59864-477D-401E-A870-907DD9FC0B78}"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en-US"/>
        </a:p>
      </dgm:t>
    </dgm:pt>
    <dgm:pt modelId="{19692910-3652-479A-980F-CDFE12A6A869}">
      <dgm:prSet phldrT="[Text]"/>
      <dgm:spPr/>
      <dgm:t>
        <a:bodyPr/>
        <a:lstStyle/>
        <a:p>
          <a:r>
            <a:rPr lang="en-US" dirty="0"/>
            <a:t>Smart Art</a:t>
          </a:r>
        </a:p>
      </dgm:t>
    </dgm:pt>
    <dgm:pt modelId="{FAE0DAE7-0B71-4B59-B386-03D18A77016C}" type="parTrans" cxnId="{1C6029D2-C0AB-4FAF-BF32-68262E80EE0D}">
      <dgm:prSet/>
      <dgm:spPr/>
      <dgm:t>
        <a:bodyPr/>
        <a:lstStyle/>
        <a:p>
          <a:endParaRPr lang="en-US"/>
        </a:p>
      </dgm:t>
    </dgm:pt>
    <dgm:pt modelId="{AA42DDE7-16DF-4AE1-8A9A-D7703F9FE875}" type="sibTrans" cxnId="{1C6029D2-C0AB-4FAF-BF32-68262E80EE0D}">
      <dgm:prSet/>
      <dgm:spPr/>
      <dgm:t>
        <a:bodyPr/>
        <a:lstStyle/>
        <a:p>
          <a:endParaRPr lang="en-US" dirty="0"/>
        </a:p>
      </dgm:t>
    </dgm:pt>
    <dgm:pt modelId="{032B3D5C-E60D-4CC3-AE96-821CF51331E0}">
      <dgm:prSet phldrT="[Text]"/>
      <dgm:spPr/>
      <dgm:t>
        <a:bodyPr/>
        <a:lstStyle/>
        <a:p>
          <a:r>
            <a:rPr lang="en-US" dirty="0"/>
            <a:t>More visually pleasing than a table</a:t>
          </a:r>
        </a:p>
      </dgm:t>
    </dgm:pt>
    <dgm:pt modelId="{5D142591-4259-433F-86B7-BFD22886EFE3}" type="parTrans" cxnId="{8F2E4238-B8FB-4549-9314-AD92414C94F8}">
      <dgm:prSet/>
      <dgm:spPr/>
      <dgm:t>
        <a:bodyPr/>
        <a:lstStyle/>
        <a:p>
          <a:endParaRPr lang="en-US"/>
        </a:p>
      </dgm:t>
    </dgm:pt>
    <dgm:pt modelId="{6FC27FE6-3784-47A7-9C0A-762E17872074}" type="sibTrans" cxnId="{8F2E4238-B8FB-4549-9314-AD92414C94F8}">
      <dgm:prSet/>
      <dgm:spPr/>
      <dgm:t>
        <a:bodyPr/>
        <a:lstStyle/>
        <a:p>
          <a:endParaRPr lang="en-US"/>
        </a:p>
      </dgm:t>
    </dgm:pt>
    <dgm:pt modelId="{4E89E905-B997-4402-94E6-902BE3E3775A}">
      <dgm:prSet phldrT="[Text]"/>
      <dgm:spPr/>
      <dgm:t>
        <a:bodyPr/>
        <a:lstStyle/>
        <a:p>
          <a:r>
            <a:rPr lang="en-US" dirty="0"/>
            <a:t>A good way </a:t>
          </a:r>
        </a:p>
      </dgm:t>
    </dgm:pt>
    <dgm:pt modelId="{7B1F7722-EB01-4CA4-932B-F925925CB333}" type="parTrans" cxnId="{D9EF2C11-B5A1-4B74-82E4-41F4F425F55E}">
      <dgm:prSet/>
      <dgm:spPr/>
      <dgm:t>
        <a:bodyPr/>
        <a:lstStyle/>
        <a:p>
          <a:endParaRPr lang="en-US"/>
        </a:p>
      </dgm:t>
    </dgm:pt>
    <dgm:pt modelId="{E3C9BA6D-2E60-4F6F-9C58-680C62BEB83D}" type="sibTrans" cxnId="{D9EF2C11-B5A1-4B74-82E4-41F4F425F55E}">
      <dgm:prSet/>
      <dgm:spPr/>
      <dgm:t>
        <a:bodyPr/>
        <a:lstStyle/>
        <a:p>
          <a:endParaRPr lang="en-US" dirty="0"/>
        </a:p>
      </dgm:t>
    </dgm:pt>
    <dgm:pt modelId="{B1D3E7F2-91A2-4931-ACF7-C32B906A0F54}">
      <dgm:prSet phldrT="[Text]"/>
      <dgm:spPr/>
      <dgm:t>
        <a:bodyPr/>
        <a:lstStyle/>
        <a:p>
          <a:r>
            <a:rPr lang="en-US" dirty="0"/>
            <a:t>You can add text in or out of the grid</a:t>
          </a:r>
        </a:p>
        <a:p>
          <a:endParaRPr lang="en-US" dirty="0"/>
        </a:p>
      </dgm:t>
    </dgm:pt>
    <dgm:pt modelId="{9FC03164-3974-4577-80EF-2F6547C3FD73}" type="parTrans" cxnId="{C32C55E8-9778-4D26-A320-4CC406DBCAE4}">
      <dgm:prSet/>
      <dgm:spPr/>
      <dgm:t>
        <a:bodyPr/>
        <a:lstStyle/>
        <a:p>
          <a:endParaRPr lang="en-US"/>
        </a:p>
      </dgm:t>
    </dgm:pt>
    <dgm:pt modelId="{2E1A6CB8-C9E6-4BCE-BE46-057B9EEF8407}" type="sibTrans" cxnId="{C32C55E8-9778-4D26-A320-4CC406DBCAE4}">
      <dgm:prSet/>
      <dgm:spPr/>
      <dgm:t>
        <a:bodyPr/>
        <a:lstStyle/>
        <a:p>
          <a:endParaRPr lang="en-US"/>
        </a:p>
      </dgm:t>
    </dgm:pt>
    <dgm:pt modelId="{D85FCC23-A97E-4392-9F17-26EEA8A44C61}">
      <dgm:prSet phldrT="[Text]"/>
      <dgm:spPr/>
      <dgm:t>
        <a:bodyPr/>
        <a:lstStyle/>
        <a:p>
          <a:r>
            <a:rPr lang="en-US" dirty="0"/>
            <a:t>To present points with  flair</a:t>
          </a:r>
        </a:p>
      </dgm:t>
    </dgm:pt>
    <dgm:pt modelId="{351248FA-5971-4A3D-A542-1E88752996AB}" type="parTrans" cxnId="{E1DB5152-C73F-4125-B788-C8453160F4B1}">
      <dgm:prSet/>
      <dgm:spPr/>
      <dgm:t>
        <a:bodyPr/>
        <a:lstStyle/>
        <a:p>
          <a:endParaRPr lang="en-US"/>
        </a:p>
      </dgm:t>
    </dgm:pt>
    <dgm:pt modelId="{54BAE7F5-9949-4C22-8EAF-690A28F473AF}" type="sibTrans" cxnId="{E1DB5152-C73F-4125-B788-C8453160F4B1}">
      <dgm:prSet/>
      <dgm:spPr/>
      <dgm:t>
        <a:bodyPr/>
        <a:lstStyle/>
        <a:p>
          <a:endParaRPr lang="en-US" dirty="0"/>
        </a:p>
      </dgm:t>
    </dgm:pt>
    <dgm:pt modelId="{0785B8D0-5CA1-4944-94EC-51DF447B977F}">
      <dgm:prSet phldrT="[Text]"/>
      <dgm:spPr/>
      <dgm:t>
        <a:bodyPr/>
        <a:lstStyle/>
        <a:p>
          <a:r>
            <a:rPr lang="en-US" dirty="0"/>
            <a:t>Don’t overdo it!</a:t>
          </a:r>
        </a:p>
      </dgm:t>
    </dgm:pt>
    <dgm:pt modelId="{9E450648-9386-4E4F-AC6D-F61182E7D496}" type="parTrans" cxnId="{12717014-2E80-4F38-8C5F-CCD88C13EE03}">
      <dgm:prSet/>
      <dgm:spPr/>
      <dgm:t>
        <a:bodyPr/>
        <a:lstStyle/>
        <a:p>
          <a:endParaRPr lang="en-US"/>
        </a:p>
      </dgm:t>
    </dgm:pt>
    <dgm:pt modelId="{E3900421-9460-4985-A7C0-ED87C4BB661C}" type="sibTrans" cxnId="{12717014-2E80-4F38-8C5F-CCD88C13EE03}">
      <dgm:prSet/>
      <dgm:spPr/>
      <dgm:t>
        <a:bodyPr/>
        <a:lstStyle/>
        <a:p>
          <a:endParaRPr lang="en-US"/>
        </a:p>
      </dgm:t>
    </dgm:pt>
    <dgm:pt modelId="{EFC47EF6-2FEE-427C-B387-37421089A58B}" type="pres">
      <dgm:prSet presAssocID="{7EB59864-477D-401E-A870-907DD9FC0B78}" presName="Name0" presStyleCnt="0">
        <dgm:presLayoutVars>
          <dgm:chMax/>
          <dgm:chPref/>
          <dgm:dir/>
          <dgm:animLvl val="lvl"/>
        </dgm:presLayoutVars>
      </dgm:prSet>
      <dgm:spPr/>
      <dgm:t>
        <a:bodyPr/>
        <a:lstStyle/>
        <a:p>
          <a:endParaRPr lang="en-US"/>
        </a:p>
      </dgm:t>
    </dgm:pt>
    <dgm:pt modelId="{585B7CCA-BAC8-446B-BD7D-11FD72F7E83F}" type="pres">
      <dgm:prSet presAssocID="{19692910-3652-479A-980F-CDFE12A6A869}" presName="composite" presStyleCnt="0"/>
      <dgm:spPr/>
    </dgm:pt>
    <dgm:pt modelId="{810434E0-0374-4757-9A8A-92C6333B0235}" type="pres">
      <dgm:prSet presAssocID="{19692910-3652-479A-980F-CDFE12A6A869}" presName="Parent1" presStyleLbl="node1" presStyleIdx="0" presStyleCnt="6">
        <dgm:presLayoutVars>
          <dgm:chMax val="1"/>
          <dgm:chPref val="1"/>
          <dgm:bulletEnabled val="1"/>
        </dgm:presLayoutVars>
      </dgm:prSet>
      <dgm:spPr/>
      <dgm:t>
        <a:bodyPr/>
        <a:lstStyle/>
        <a:p>
          <a:endParaRPr lang="en-US"/>
        </a:p>
      </dgm:t>
    </dgm:pt>
    <dgm:pt modelId="{925B54A9-2D32-4442-8F22-4708D94E8269}" type="pres">
      <dgm:prSet presAssocID="{19692910-3652-479A-980F-CDFE12A6A869}" presName="Childtext1" presStyleLbl="revTx" presStyleIdx="0" presStyleCnt="3">
        <dgm:presLayoutVars>
          <dgm:chMax val="0"/>
          <dgm:chPref val="0"/>
          <dgm:bulletEnabled val="1"/>
        </dgm:presLayoutVars>
      </dgm:prSet>
      <dgm:spPr/>
      <dgm:t>
        <a:bodyPr/>
        <a:lstStyle/>
        <a:p>
          <a:endParaRPr lang="en-US"/>
        </a:p>
      </dgm:t>
    </dgm:pt>
    <dgm:pt modelId="{C0F28553-854E-4EAA-8B3F-D29BDAF293CC}" type="pres">
      <dgm:prSet presAssocID="{19692910-3652-479A-980F-CDFE12A6A869}" presName="BalanceSpacing" presStyleCnt="0"/>
      <dgm:spPr/>
    </dgm:pt>
    <dgm:pt modelId="{0502C4FB-240E-48D2-9B8B-2C505DE8B6E8}" type="pres">
      <dgm:prSet presAssocID="{19692910-3652-479A-980F-CDFE12A6A869}" presName="BalanceSpacing1" presStyleCnt="0"/>
      <dgm:spPr/>
    </dgm:pt>
    <dgm:pt modelId="{51352FA8-B350-4119-A383-CA4DFB493CE1}" type="pres">
      <dgm:prSet presAssocID="{AA42DDE7-16DF-4AE1-8A9A-D7703F9FE875}" presName="Accent1Text" presStyleLbl="node1" presStyleIdx="1" presStyleCnt="6"/>
      <dgm:spPr/>
      <dgm:t>
        <a:bodyPr/>
        <a:lstStyle/>
        <a:p>
          <a:endParaRPr lang="en-US"/>
        </a:p>
      </dgm:t>
    </dgm:pt>
    <dgm:pt modelId="{E9FD3721-FBE4-4926-B69A-899580EABF3C}" type="pres">
      <dgm:prSet presAssocID="{AA42DDE7-16DF-4AE1-8A9A-D7703F9FE875}" presName="spaceBetweenRectangles" presStyleCnt="0"/>
      <dgm:spPr/>
    </dgm:pt>
    <dgm:pt modelId="{B7390D64-87E6-4279-A06F-6DDE23258B9C}" type="pres">
      <dgm:prSet presAssocID="{4E89E905-B997-4402-94E6-902BE3E3775A}" presName="composite" presStyleCnt="0"/>
      <dgm:spPr/>
    </dgm:pt>
    <dgm:pt modelId="{BEBED9CC-2DD7-40D5-861C-8318E39F71D1}" type="pres">
      <dgm:prSet presAssocID="{4E89E905-B997-4402-94E6-902BE3E3775A}" presName="Parent1" presStyleLbl="node1" presStyleIdx="2" presStyleCnt="6">
        <dgm:presLayoutVars>
          <dgm:chMax val="1"/>
          <dgm:chPref val="1"/>
          <dgm:bulletEnabled val="1"/>
        </dgm:presLayoutVars>
      </dgm:prSet>
      <dgm:spPr/>
      <dgm:t>
        <a:bodyPr/>
        <a:lstStyle/>
        <a:p>
          <a:endParaRPr lang="en-US"/>
        </a:p>
      </dgm:t>
    </dgm:pt>
    <dgm:pt modelId="{541CD7A5-316B-48A7-B55E-431A9A1C0BE4}" type="pres">
      <dgm:prSet presAssocID="{4E89E905-B997-4402-94E6-902BE3E3775A}" presName="Childtext1" presStyleLbl="revTx" presStyleIdx="1" presStyleCnt="3">
        <dgm:presLayoutVars>
          <dgm:chMax val="0"/>
          <dgm:chPref val="0"/>
          <dgm:bulletEnabled val="1"/>
        </dgm:presLayoutVars>
      </dgm:prSet>
      <dgm:spPr/>
      <dgm:t>
        <a:bodyPr/>
        <a:lstStyle/>
        <a:p>
          <a:endParaRPr lang="en-US"/>
        </a:p>
      </dgm:t>
    </dgm:pt>
    <dgm:pt modelId="{997C6BC6-9B33-46D7-9B29-9E09548FB1B3}" type="pres">
      <dgm:prSet presAssocID="{4E89E905-B997-4402-94E6-902BE3E3775A}" presName="BalanceSpacing" presStyleCnt="0"/>
      <dgm:spPr/>
    </dgm:pt>
    <dgm:pt modelId="{CBD41A82-A8B5-4EDD-80F1-6146AD44174B}" type="pres">
      <dgm:prSet presAssocID="{4E89E905-B997-4402-94E6-902BE3E3775A}" presName="BalanceSpacing1" presStyleCnt="0"/>
      <dgm:spPr/>
    </dgm:pt>
    <dgm:pt modelId="{3E0780F3-3145-4ED6-A4FF-789B244D002D}" type="pres">
      <dgm:prSet presAssocID="{E3C9BA6D-2E60-4F6F-9C58-680C62BEB83D}" presName="Accent1Text" presStyleLbl="node1" presStyleIdx="3" presStyleCnt="6"/>
      <dgm:spPr/>
      <dgm:t>
        <a:bodyPr/>
        <a:lstStyle/>
        <a:p>
          <a:endParaRPr lang="en-US"/>
        </a:p>
      </dgm:t>
    </dgm:pt>
    <dgm:pt modelId="{33496B58-513E-4241-BD06-819C4AC9F4F1}" type="pres">
      <dgm:prSet presAssocID="{E3C9BA6D-2E60-4F6F-9C58-680C62BEB83D}" presName="spaceBetweenRectangles" presStyleCnt="0"/>
      <dgm:spPr/>
    </dgm:pt>
    <dgm:pt modelId="{B7E661A6-9EA2-4A2A-8960-E79935D06A24}" type="pres">
      <dgm:prSet presAssocID="{D85FCC23-A97E-4392-9F17-26EEA8A44C61}" presName="composite" presStyleCnt="0"/>
      <dgm:spPr/>
    </dgm:pt>
    <dgm:pt modelId="{9F07F2DF-E425-48C1-BBB0-88CE45FF87B2}" type="pres">
      <dgm:prSet presAssocID="{D85FCC23-A97E-4392-9F17-26EEA8A44C61}" presName="Parent1" presStyleLbl="node1" presStyleIdx="4" presStyleCnt="6">
        <dgm:presLayoutVars>
          <dgm:chMax val="1"/>
          <dgm:chPref val="1"/>
          <dgm:bulletEnabled val="1"/>
        </dgm:presLayoutVars>
      </dgm:prSet>
      <dgm:spPr/>
      <dgm:t>
        <a:bodyPr/>
        <a:lstStyle/>
        <a:p>
          <a:endParaRPr lang="en-US"/>
        </a:p>
      </dgm:t>
    </dgm:pt>
    <dgm:pt modelId="{CE69274F-A9CE-4EDC-8DF9-96879BD4B7CB}" type="pres">
      <dgm:prSet presAssocID="{D85FCC23-A97E-4392-9F17-26EEA8A44C61}" presName="Childtext1" presStyleLbl="revTx" presStyleIdx="2" presStyleCnt="3">
        <dgm:presLayoutVars>
          <dgm:chMax val="0"/>
          <dgm:chPref val="0"/>
          <dgm:bulletEnabled val="1"/>
        </dgm:presLayoutVars>
      </dgm:prSet>
      <dgm:spPr/>
      <dgm:t>
        <a:bodyPr/>
        <a:lstStyle/>
        <a:p>
          <a:endParaRPr lang="en-US"/>
        </a:p>
      </dgm:t>
    </dgm:pt>
    <dgm:pt modelId="{8F84C300-C5DA-412D-8EF7-D5D6EF3F8B14}" type="pres">
      <dgm:prSet presAssocID="{D85FCC23-A97E-4392-9F17-26EEA8A44C61}" presName="BalanceSpacing" presStyleCnt="0"/>
      <dgm:spPr/>
    </dgm:pt>
    <dgm:pt modelId="{90E39356-AD59-4B2F-8D04-B43CBF669E68}" type="pres">
      <dgm:prSet presAssocID="{D85FCC23-A97E-4392-9F17-26EEA8A44C61}" presName="BalanceSpacing1" presStyleCnt="0"/>
      <dgm:spPr/>
    </dgm:pt>
    <dgm:pt modelId="{C44DC8D7-F0B2-4A6A-B14C-2DCAF2B1BEC6}" type="pres">
      <dgm:prSet presAssocID="{54BAE7F5-9949-4C22-8EAF-690A28F473AF}" presName="Accent1Text" presStyleLbl="node1" presStyleIdx="5" presStyleCnt="6"/>
      <dgm:spPr/>
      <dgm:t>
        <a:bodyPr/>
        <a:lstStyle/>
        <a:p>
          <a:endParaRPr lang="en-US"/>
        </a:p>
      </dgm:t>
    </dgm:pt>
  </dgm:ptLst>
  <dgm:cxnLst>
    <dgm:cxn modelId="{082880FB-D120-43C6-BDE9-1DDE927D8739}" type="presOf" srcId="{B1D3E7F2-91A2-4931-ACF7-C32B906A0F54}" destId="{541CD7A5-316B-48A7-B55E-431A9A1C0BE4}" srcOrd="0" destOrd="0" presId="urn:microsoft.com/office/officeart/2008/layout/AlternatingHexagons"/>
    <dgm:cxn modelId="{D9EF2C11-B5A1-4B74-82E4-41F4F425F55E}" srcId="{7EB59864-477D-401E-A870-907DD9FC0B78}" destId="{4E89E905-B997-4402-94E6-902BE3E3775A}" srcOrd="1" destOrd="0" parTransId="{7B1F7722-EB01-4CA4-932B-F925925CB333}" sibTransId="{E3C9BA6D-2E60-4F6F-9C58-680C62BEB83D}"/>
    <dgm:cxn modelId="{C32C55E8-9778-4D26-A320-4CC406DBCAE4}" srcId="{4E89E905-B997-4402-94E6-902BE3E3775A}" destId="{B1D3E7F2-91A2-4931-ACF7-C32B906A0F54}" srcOrd="0" destOrd="0" parTransId="{9FC03164-3974-4577-80EF-2F6547C3FD73}" sibTransId="{2E1A6CB8-C9E6-4BCE-BE46-057B9EEF8407}"/>
    <dgm:cxn modelId="{CC8D7BA5-C521-4B20-9A87-BF8FE127F53D}" type="presOf" srcId="{0785B8D0-5CA1-4944-94EC-51DF447B977F}" destId="{CE69274F-A9CE-4EDC-8DF9-96879BD4B7CB}" srcOrd="0" destOrd="0" presId="urn:microsoft.com/office/officeart/2008/layout/AlternatingHexagons"/>
    <dgm:cxn modelId="{0339304E-BEBD-4BAA-8411-13F076F1F38D}" type="presOf" srcId="{E3C9BA6D-2E60-4F6F-9C58-680C62BEB83D}" destId="{3E0780F3-3145-4ED6-A4FF-789B244D002D}" srcOrd="0" destOrd="0" presId="urn:microsoft.com/office/officeart/2008/layout/AlternatingHexagons"/>
    <dgm:cxn modelId="{12717014-2E80-4F38-8C5F-CCD88C13EE03}" srcId="{D85FCC23-A97E-4392-9F17-26EEA8A44C61}" destId="{0785B8D0-5CA1-4944-94EC-51DF447B977F}" srcOrd="0" destOrd="0" parTransId="{9E450648-9386-4E4F-AC6D-F61182E7D496}" sibTransId="{E3900421-9460-4985-A7C0-ED87C4BB661C}"/>
    <dgm:cxn modelId="{55FDD012-1DA7-43D4-A2E6-B4B820644DE6}" type="presOf" srcId="{AA42DDE7-16DF-4AE1-8A9A-D7703F9FE875}" destId="{51352FA8-B350-4119-A383-CA4DFB493CE1}" srcOrd="0" destOrd="0" presId="urn:microsoft.com/office/officeart/2008/layout/AlternatingHexagons"/>
    <dgm:cxn modelId="{A96BEAD1-17E1-4671-937E-C34FFFBEACEB}" type="presOf" srcId="{4E89E905-B997-4402-94E6-902BE3E3775A}" destId="{BEBED9CC-2DD7-40D5-861C-8318E39F71D1}" srcOrd="0" destOrd="0" presId="urn:microsoft.com/office/officeart/2008/layout/AlternatingHexagons"/>
    <dgm:cxn modelId="{E1DB5152-C73F-4125-B788-C8453160F4B1}" srcId="{7EB59864-477D-401E-A870-907DD9FC0B78}" destId="{D85FCC23-A97E-4392-9F17-26EEA8A44C61}" srcOrd="2" destOrd="0" parTransId="{351248FA-5971-4A3D-A542-1E88752996AB}" sibTransId="{54BAE7F5-9949-4C22-8EAF-690A28F473AF}"/>
    <dgm:cxn modelId="{5655926F-FB8A-4C42-82FE-0AFF5DFDC545}" type="presOf" srcId="{7EB59864-477D-401E-A870-907DD9FC0B78}" destId="{EFC47EF6-2FEE-427C-B387-37421089A58B}" srcOrd="0" destOrd="0" presId="urn:microsoft.com/office/officeart/2008/layout/AlternatingHexagons"/>
    <dgm:cxn modelId="{1C6029D2-C0AB-4FAF-BF32-68262E80EE0D}" srcId="{7EB59864-477D-401E-A870-907DD9FC0B78}" destId="{19692910-3652-479A-980F-CDFE12A6A869}" srcOrd="0" destOrd="0" parTransId="{FAE0DAE7-0B71-4B59-B386-03D18A77016C}" sibTransId="{AA42DDE7-16DF-4AE1-8A9A-D7703F9FE875}"/>
    <dgm:cxn modelId="{7DF063E3-D151-489A-995E-FBBDEAE8D69E}" type="presOf" srcId="{032B3D5C-E60D-4CC3-AE96-821CF51331E0}" destId="{925B54A9-2D32-4442-8F22-4708D94E8269}" srcOrd="0" destOrd="0" presId="urn:microsoft.com/office/officeart/2008/layout/AlternatingHexagons"/>
    <dgm:cxn modelId="{0D29DEA0-3A25-4F9F-94FB-6D13DFAD4EA7}" type="presOf" srcId="{19692910-3652-479A-980F-CDFE12A6A869}" destId="{810434E0-0374-4757-9A8A-92C6333B0235}" srcOrd="0" destOrd="0" presId="urn:microsoft.com/office/officeart/2008/layout/AlternatingHexagons"/>
    <dgm:cxn modelId="{D9EADBF5-1D55-4DB4-980C-5C61E28D7310}" type="presOf" srcId="{D85FCC23-A97E-4392-9F17-26EEA8A44C61}" destId="{9F07F2DF-E425-48C1-BBB0-88CE45FF87B2}" srcOrd="0" destOrd="0" presId="urn:microsoft.com/office/officeart/2008/layout/AlternatingHexagons"/>
    <dgm:cxn modelId="{8F2E4238-B8FB-4549-9314-AD92414C94F8}" srcId="{19692910-3652-479A-980F-CDFE12A6A869}" destId="{032B3D5C-E60D-4CC3-AE96-821CF51331E0}" srcOrd="0" destOrd="0" parTransId="{5D142591-4259-433F-86B7-BFD22886EFE3}" sibTransId="{6FC27FE6-3784-47A7-9C0A-762E17872074}"/>
    <dgm:cxn modelId="{A3067358-1F2C-4BA3-8C05-AC6181C5A5EF}" type="presOf" srcId="{54BAE7F5-9949-4C22-8EAF-690A28F473AF}" destId="{C44DC8D7-F0B2-4A6A-B14C-2DCAF2B1BEC6}" srcOrd="0" destOrd="0" presId="urn:microsoft.com/office/officeart/2008/layout/AlternatingHexagons"/>
    <dgm:cxn modelId="{0D7472FC-92E7-4045-BF07-192346855327}" type="presParOf" srcId="{EFC47EF6-2FEE-427C-B387-37421089A58B}" destId="{585B7CCA-BAC8-446B-BD7D-11FD72F7E83F}" srcOrd="0" destOrd="0" presId="urn:microsoft.com/office/officeart/2008/layout/AlternatingHexagons"/>
    <dgm:cxn modelId="{205FCF37-4479-4A64-A1F2-6845E18893F3}" type="presParOf" srcId="{585B7CCA-BAC8-446B-BD7D-11FD72F7E83F}" destId="{810434E0-0374-4757-9A8A-92C6333B0235}" srcOrd="0" destOrd="0" presId="urn:microsoft.com/office/officeart/2008/layout/AlternatingHexagons"/>
    <dgm:cxn modelId="{4E3E395C-83EC-42D2-B42D-7860C6BA603C}" type="presParOf" srcId="{585B7CCA-BAC8-446B-BD7D-11FD72F7E83F}" destId="{925B54A9-2D32-4442-8F22-4708D94E8269}" srcOrd="1" destOrd="0" presId="urn:microsoft.com/office/officeart/2008/layout/AlternatingHexagons"/>
    <dgm:cxn modelId="{67C192EF-EF37-4478-8B45-1921D4A43D0F}" type="presParOf" srcId="{585B7CCA-BAC8-446B-BD7D-11FD72F7E83F}" destId="{C0F28553-854E-4EAA-8B3F-D29BDAF293CC}" srcOrd="2" destOrd="0" presId="urn:microsoft.com/office/officeart/2008/layout/AlternatingHexagons"/>
    <dgm:cxn modelId="{3ED92523-3509-40FA-AA41-C0C56C184970}" type="presParOf" srcId="{585B7CCA-BAC8-446B-BD7D-11FD72F7E83F}" destId="{0502C4FB-240E-48D2-9B8B-2C505DE8B6E8}" srcOrd="3" destOrd="0" presId="urn:microsoft.com/office/officeart/2008/layout/AlternatingHexagons"/>
    <dgm:cxn modelId="{C271FC40-677B-40EF-AE71-145CE581F581}" type="presParOf" srcId="{585B7CCA-BAC8-446B-BD7D-11FD72F7E83F}" destId="{51352FA8-B350-4119-A383-CA4DFB493CE1}" srcOrd="4" destOrd="0" presId="urn:microsoft.com/office/officeart/2008/layout/AlternatingHexagons"/>
    <dgm:cxn modelId="{4040510E-A4E6-405B-A20C-1790C58A538B}" type="presParOf" srcId="{EFC47EF6-2FEE-427C-B387-37421089A58B}" destId="{E9FD3721-FBE4-4926-B69A-899580EABF3C}" srcOrd="1" destOrd="0" presId="urn:microsoft.com/office/officeart/2008/layout/AlternatingHexagons"/>
    <dgm:cxn modelId="{A2C532CD-3F19-46BD-90E3-2AF83DA9EC69}" type="presParOf" srcId="{EFC47EF6-2FEE-427C-B387-37421089A58B}" destId="{B7390D64-87E6-4279-A06F-6DDE23258B9C}" srcOrd="2" destOrd="0" presId="urn:microsoft.com/office/officeart/2008/layout/AlternatingHexagons"/>
    <dgm:cxn modelId="{56BE403F-BB4C-4A97-A0DF-74C813BC50C5}" type="presParOf" srcId="{B7390D64-87E6-4279-A06F-6DDE23258B9C}" destId="{BEBED9CC-2DD7-40D5-861C-8318E39F71D1}" srcOrd="0" destOrd="0" presId="urn:microsoft.com/office/officeart/2008/layout/AlternatingHexagons"/>
    <dgm:cxn modelId="{6D67C1E8-57C7-4044-9503-75616F2555F6}" type="presParOf" srcId="{B7390D64-87E6-4279-A06F-6DDE23258B9C}" destId="{541CD7A5-316B-48A7-B55E-431A9A1C0BE4}" srcOrd="1" destOrd="0" presId="urn:microsoft.com/office/officeart/2008/layout/AlternatingHexagons"/>
    <dgm:cxn modelId="{99721868-93BD-41CC-8B43-EECDAA6E3BF3}" type="presParOf" srcId="{B7390D64-87E6-4279-A06F-6DDE23258B9C}" destId="{997C6BC6-9B33-46D7-9B29-9E09548FB1B3}" srcOrd="2" destOrd="0" presId="urn:microsoft.com/office/officeart/2008/layout/AlternatingHexagons"/>
    <dgm:cxn modelId="{67AACF67-8116-45ED-AA5D-0595706C1257}" type="presParOf" srcId="{B7390D64-87E6-4279-A06F-6DDE23258B9C}" destId="{CBD41A82-A8B5-4EDD-80F1-6146AD44174B}" srcOrd="3" destOrd="0" presId="urn:microsoft.com/office/officeart/2008/layout/AlternatingHexagons"/>
    <dgm:cxn modelId="{1E2B4786-0601-40E7-A725-594305B720AC}" type="presParOf" srcId="{B7390D64-87E6-4279-A06F-6DDE23258B9C}" destId="{3E0780F3-3145-4ED6-A4FF-789B244D002D}" srcOrd="4" destOrd="0" presId="urn:microsoft.com/office/officeart/2008/layout/AlternatingHexagons"/>
    <dgm:cxn modelId="{00A40C15-1861-494F-9DCA-22F48073D16C}" type="presParOf" srcId="{EFC47EF6-2FEE-427C-B387-37421089A58B}" destId="{33496B58-513E-4241-BD06-819C4AC9F4F1}" srcOrd="3" destOrd="0" presId="urn:microsoft.com/office/officeart/2008/layout/AlternatingHexagons"/>
    <dgm:cxn modelId="{DA557D18-16C8-4AB1-9613-136D5C076E4B}" type="presParOf" srcId="{EFC47EF6-2FEE-427C-B387-37421089A58B}" destId="{B7E661A6-9EA2-4A2A-8960-E79935D06A24}" srcOrd="4" destOrd="0" presId="urn:microsoft.com/office/officeart/2008/layout/AlternatingHexagons"/>
    <dgm:cxn modelId="{E2205C32-6E6F-4215-A9BE-BADCE3A38013}" type="presParOf" srcId="{B7E661A6-9EA2-4A2A-8960-E79935D06A24}" destId="{9F07F2DF-E425-48C1-BBB0-88CE45FF87B2}" srcOrd="0" destOrd="0" presId="urn:microsoft.com/office/officeart/2008/layout/AlternatingHexagons"/>
    <dgm:cxn modelId="{65A94066-B4E9-47B0-ACE2-F1B3F0ADA376}" type="presParOf" srcId="{B7E661A6-9EA2-4A2A-8960-E79935D06A24}" destId="{CE69274F-A9CE-4EDC-8DF9-96879BD4B7CB}" srcOrd="1" destOrd="0" presId="urn:microsoft.com/office/officeart/2008/layout/AlternatingHexagons"/>
    <dgm:cxn modelId="{9A77E656-1A54-487B-AF92-BDB44EC42EE0}" type="presParOf" srcId="{B7E661A6-9EA2-4A2A-8960-E79935D06A24}" destId="{8F84C300-C5DA-412D-8EF7-D5D6EF3F8B14}" srcOrd="2" destOrd="0" presId="urn:microsoft.com/office/officeart/2008/layout/AlternatingHexagons"/>
    <dgm:cxn modelId="{5CCE2889-BFCE-4124-94D7-0AFE53701707}" type="presParOf" srcId="{B7E661A6-9EA2-4A2A-8960-E79935D06A24}" destId="{90E39356-AD59-4B2F-8D04-B43CBF669E68}" srcOrd="3" destOrd="0" presId="urn:microsoft.com/office/officeart/2008/layout/AlternatingHexagons"/>
    <dgm:cxn modelId="{37384654-C369-4502-AF19-152AF8EBF508}" type="presParOf" srcId="{B7E661A6-9EA2-4A2A-8960-E79935D06A24}" destId="{C44DC8D7-F0B2-4A6A-B14C-2DCAF2B1BEC6}"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94929D-47AD-5D40-A908-608FA141C1F2}" type="datetimeFigureOut">
              <a:rPr lang="en-US" smtClean="0"/>
              <a:t>6/22/2020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513E4E-ACF8-E041-8029-8BD584097289}" type="slidenum">
              <a:rPr lang="en-US" smtClean="0"/>
              <a:t>‹#›</a:t>
            </a:fld>
            <a:endParaRPr lang="en-US" dirty="0"/>
          </a:p>
        </p:txBody>
      </p:sp>
    </p:spTree>
    <p:extLst>
      <p:ext uri="{BB962C8B-B14F-4D97-AF65-F5344CB8AC3E}">
        <p14:creationId xmlns:p14="http://schemas.microsoft.com/office/powerpoint/2010/main" val="32265540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abthealth.com/navigatinghealthcare.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assets.capella.edu/campus/support-teams/technical/Using_Kaltura.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ampus.capella.edu/web/tutorials/using-adobe-connect"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Please be sure that your title slide</a:t>
            </a:r>
            <a:r>
              <a:rPr lang="en-US" baseline="0" dirty="0">
                <a:solidFill>
                  <a:srgbClr val="FF0000"/>
                </a:solidFill>
              </a:rPr>
              <a:t> includes a title, your name, Capella University, the course, and the date. </a:t>
            </a:r>
          </a:p>
          <a:p>
            <a:r>
              <a:rPr lang="en-US" baseline="0" dirty="0">
                <a:solidFill>
                  <a:srgbClr val="FF0000"/>
                </a:solidFill>
              </a:rPr>
              <a:t>The title should reflect your topic and not u09a01, etcetera. There is no running head, but the other information from the Capella University School of Nursing and Health Sciences APA template.</a:t>
            </a:r>
            <a:endParaRPr lang="en-US" dirty="0"/>
          </a:p>
          <a:p>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1</a:t>
            </a:fld>
            <a:endParaRPr lang="en-US" dirty="0"/>
          </a:p>
        </p:txBody>
      </p:sp>
    </p:spTree>
    <p:extLst>
      <p:ext uri="{BB962C8B-B14F-4D97-AF65-F5344CB8AC3E}">
        <p14:creationId xmlns:p14="http://schemas.microsoft.com/office/powerpoint/2010/main" val="2605550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Developing</a:t>
            </a:r>
            <a:r>
              <a:rPr lang="en-US" baseline="0" dirty="0"/>
              <a:t> a presentation is an important skill needed for your Capella program and will enhance your communication and presentation skills in your daily practice settings. While some nursing, health sciences, and public health roles have more opportunities than others. Professional presentations disperse information and allow you to share visual representations with your audience, whether you are presenting content in a course, in a meeting, or as part of an educational opportunity.</a:t>
            </a:r>
          </a:p>
          <a:p>
            <a:endParaRPr lang="en-US" baseline="0" dirty="0"/>
          </a:p>
          <a:p>
            <a:r>
              <a:rPr lang="en-US" baseline="0" dirty="0"/>
              <a:t>There are some rules for presenters that will help you create powerful and professional presentations. </a:t>
            </a:r>
          </a:p>
          <a:p>
            <a:r>
              <a:rPr lang="en-US" baseline="0" dirty="0"/>
              <a:t>At Capella, it is also important that you develop the skill of adding audio to your presentation. </a:t>
            </a:r>
          </a:p>
          <a:p>
            <a:r>
              <a:rPr lang="en-US" baseline="0" dirty="0"/>
              <a:t>The guidelines presented here are designed to help you set up the slide deck. </a:t>
            </a:r>
          </a:p>
          <a:p>
            <a:r>
              <a:rPr lang="en-US" baseline="0" dirty="0"/>
              <a:t>You can also add links to film clips, animations, and graphics to the presentation.</a:t>
            </a:r>
          </a:p>
          <a:p>
            <a:endParaRPr lang="en-US" baseline="0" dirty="0"/>
          </a:p>
          <a:p>
            <a:r>
              <a:rPr lang="en-US" baseline="0" dirty="0"/>
              <a:t>Remember that references should be included for your sources and should follow APA guidelines. Your reference list will appear at the end of the presentation. </a:t>
            </a:r>
          </a:p>
          <a:p>
            <a:r>
              <a:rPr lang="en-US" baseline="0" dirty="0"/>
              <a:t>On the slide itself, you will provide a citation with authors and year of publication, just like in an APA paper. It can be in a smaller font.</a:t>
            </a:r>
          </a:p>
          <a:p>
            <a:r>
              <a:rPr lang="en-US" baseline="0" dirty="0"/>
              <a:t>Make certain your references are scholarly, less than 5 years old, and peer-reviewed. </a:t>
            </a:r>
          </a:p>
          <a:p>
            <a:r>
              <a:rPr lang="en-US" baseline="0" dirty="0"/>
              <a:t>You do not have to provide the citation on the slide and in the speaker notes; one or the other is usually sufficient. </a:t>
            </a:r>
          </a:p>
          <a:p>
            <a:endParaRPr lang="en-US" baseline="0" dirty="0"/>
          </a:p>
          <a:p>
            <a:r>
              <a:rPr lang="en-US" baseline="0" dirty="0"/>
              <a:t>Here is a library guide for creating PowerPoint presentations: https://capellauniversity.libguides.com/powerpoint</a:t>
            </a:r>
          </a:p>
          <a:p>
            <a:endParaRPr lang="en-US" baseline="0" dirty="0"/>
          </a:p>
        </p:txBody>
      </p:sp>
      <p:sp>
        <p:nvSpPr>
          <p:cNvPr id="4" name="Slide Number Placeholder 3"/>
          <p:cNvSpPr>
            <a:spLocks noGrp="1"/>
          </p:cNvSpPr>
          <p:nvPr>
            <p:ph type="sldNum" sz="quarter" idx="10"/>
          </p:nvPr>
        </p:nvSpPr>
        <p:spPr/>
        <p:txBody>
          <a:bodyPr/>
          <a:lstStyle/>
          <a:p>
            <a:fld id="{10513E4E-ACF8-E041-8029-8BD584097289}" type="slidenum">
              <a:rPr lang="en-US" smtClean="0"/>
              <a:t>2</a:t>
            </a:fld>
            <a:endParaRPr lang="en-US" dirty="0"/>
          </a:p>
        </p:txBody>
      </p:sp>
    </p:spTree>
    <p:extLst>
      <p:ext uri="{BB962C8B-B14F-4D97-AF65-F5344CB8AC3E}">
        <p14:creationId xmlns:p14="http://schemas.microsoft.com/office/powerpoint/2010/main" val="573637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always</a:t>
            </a:r>
            <a:r>
              <a:rPr lang="en-US" baseline="0" dirty="0"/>
              <a:t> a good practice when creating a presentation for an assignment that you read over and understand the directions for your presentation as well as the grading criteria.</a:t>
            </a:r>
          </a:p>
          <a:p>
            <a:endParaRPr lang="en-US" baseline="0" dirty="0"/>
          </a:p>
          <a:p>
            <a:r>
              <a:rPr lang="en-US" baseline="0" dirty="0"/>
              <a:t>Do not create a title that is a complete sentence or that goes to a second line as that gets to be too much and is not visually appealing.</a:t>
            </a:r>
          </a:p>
          <a:p>
            <a:endParaRPr lang="en-US" baseline="0" dirty="0"/>
          </a:p>
          <a:p>
            <a:r>
              <a:rPr lang="en-US" baseline="0" dirty="0"/>
              <a:t>The grading rubric serves as a good guide for your slides. Try to create 1–2 slides for each criterion of the rubric. </a:t>
            </a:r>
          </a:p>
          <a:p>
            <a:r>
              <a:rPr lang="en-US" baseline="0" dirty="0"/>
              <a:t>The title and the bullet should not exceed the 5–7 rule or be on a second line. We will explore that idea on another slide. </a:t>
            </a:r>
          </a:p>
          <a:p>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Be sure you look at the time frame for the presentation and the number of slides you should include in the presentation. When using the grading rubric as an outline</a:t>
            </a:r>
            <a:r>
              <a:rPr lang="en-IN" sz="1200" kern="1200" dirty="0">
                <a:solidFill>
                  <a:schemeClr val="tx1"/>
                </a:solidFill>
                <a:effectLst/>
                <a:latin typeface="+mn-lt"/>
                <a:ea typeface="+mn-ea"/>
                <a:cs typeface="+mn-cs"/>
              </a:rPr>
              <a:t>—</a:t>
            </a:r>
            <a:r>
              <a:rPr lang="en-US" baseline="0" dirty="0"/>
              <a:t>look at the topics for ideas</a:t>
            </a:r>
            <a:r>
              <a:rPr lang="en-IN" sz="1200" kern="1200" dirty="0">
                <a:solidFill>
                  <a:schemeClr val="tx1"/>
                </a:solidFill>
                <a:effectLst/>
                <a:latin typeface="+mn-lt"/>
                <a:ea typeface="+mn-ea"/>
                <a:cs typeface="+mn-cs"/>
              </a:rPr>
              <a:t>—</a:t>
            </a:r>
            <a:r>
              <a:rPr lang="en-US" baseline="0" dirty="0"/>
              <a:t>but do not have long sentences as your titles or bullets! </a:t>
            </a:r>
          </a:p>
          <a:p>
            <a:endParaRPr lang="en-US" baseline="0" dirty="0"/>
          </a:p>
          <a:p>
            <a:r>
              <a:rPr lang="en-US" baseline="0" dirty="0"/>
              <a:t>The fun part is picking a slide design or background.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Now, at Capella, you will be presenting to an audience that is viewing your presentation from a computer screen, but you do need to think about what your slides would look like if you were presenting in a face to face environment</a:t>
            </a:r>
            <a:r>
              <a:rPr lang="en-IN" sz="1200" kern="1200" dirty="0">
                <a:solidFill>
                  <a:schemeClr val="tx1"/>
                </a:solidFill>
                <a:effectLst/>
                <a:latin typeface="+mn-lt"/>
                <a:ea typeface="+mn-ea"/>
                <a:cs typeface="+mn-cs"/>
              </a:rPr>
              <a:t>—</a:t>
            </a:r>
            <a:r>
              <a:rPr lang="en-US" baseline="0" dirty="0"/>
              <a:t>whether it is a classroom, a boardroom, or a stage. </a:t>
            </a:r>
          </a:p>
          <a:p>
            <a:r>
              <a:rPr lang="en-US" baseline="0" dirty="0"/>
              <a:t/>
            </a:r>
            <a:br>
              <a:rPr lang="en-US" baseline="0" dirty="0"/>
            </a:br>
            <a:r>
              <a:rPr lang="en-US" baseline="0" dirty="0"/>
              <a:t>Be sure to pick a background that is visually pleasing with a contrasting color for the text; you do not want your words disappearing into the background.</a:t>
            </a:r>
          </a:p>
          <a:p>
            <a:r>
              <a:rPr lang="en-US" baseline="0" dirty="0"/>
              <a:t>There are a variety of places to get your backgrounds. </a:t>
            </a:r>
          </a:p>
          <a:p>
            <a:r>
              <a:rPr lang="en-US" baseline="0" dirty="0"/>
              <a:t>Your PowerPoint or presentation software will have some choices.</a:t>
            </a:r>
          </a:p>
          <a:p>
            <a:r>
              <a:rPr lang="en-US" baseline="0" dirty="0"/>
              <a:t>Some designs are available commercially for free or for a minimal cost (avoid paying for them, but beware of copyright laws).</a:t>
            </a:r>
          </a:p>
          <a:p>
            <a:r>
              <a:rPr lang="en-US" baseline="0" dirty="0"/>
              <a:t>There are subscription services that allow you to use their backgrounds and graphics, but this can be expensive and not worth it unless you are doing a lot of presentations.</a:t>
            </a:r>
          </a:p>
          <a:p>
            <a:r>
              <a:rPr lang="en-US" baseline="0" dirty="0"/>
              <a:t>If you have an artistic flair, you can even create your own background. Sometimes the background can represent your theme.</a:t>
            </a:r>
          </a:p>
          <a:p>
            <a:r>
              <a:rPr lang="en-US" baseline="0" dirty="0"/>
              <a:t>Be careful not to have a background that is too complex as it can distract from your message!</a:t>
            </a:r>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3</a:t>
            </a:fld>
            <a:endParaRPr lang="en-US" dirty="0"/>
          </a:p>
        </p:txBody>
      </p:sp>
    </p:spTree>
    <p:extLst>
      <p:ext uri="{BB962C8B-B14F-4D97-AF65-F5344CB8AC3E}">
        <p14:creationId xmlns:p14="http://schemas.microsoft.com/office/powerpoint/2010/main" val="573637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t>
            </a:r>
            <a:r>
              <a:rPr lang="en-US" baseline="0" dirty="0"/>
              <a:t>a of “white space” on a slide keeps your presentation from becoming too busy. </a:t>
            </a:r>
          </a:p>
          <a:p>
            <a:r>
              <a:rPr lang="en-US" baseline="0" dirty="0"/>
              <a:t>Often learners have the idea that they have to include every detail on the slide and will fill every inch of the slide with information. While it is important to limit the number of slides to the assignment requirements for the presentation, remember the audience will be looking at the slide while you are speaking. In this case, less is more.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You want to follow the 5</a:t>
            </a:r>
            <a:r>
              <a:rPr lang="en-US" sz="1200" kern="1200" dirty="0">
                <a:solidFill>
                  <a:schemeClr val="tx1"/>
                </a:solidFill>
                <a:effectLst/>
                <a:latin typeface="+mn-lt"/>
                <a:ea typeface="+mn-ea"/>
                <a:cs typeface="+mn-cs"/>
              </a:rPr>
              <a:t>–</a:t>
            </a:r>
            <a:r>
              <a:rPr lang="en-US" baseline="0" dirty="0"/>
              <a:t>7 rule to keep the slide from getting too crowded. Another key is if you limit your bullets to short and powerful points (as opposed to full sentences); you will not be reading your slides to the audience.</a:t>
            </a:r>
          </a:p>
          <a:p>
            <a:endParaRPr lang="en-US" baseline="0" dirty="0"/>
          </a:p>
          <a:p>
            <a:r>
              <a:rPr lang="en-US" baseline="0" dirty="0"/>
              <a:t>For those of you getting used to doing presentations, it is hard to remember to keep bullets short and to the point.</a:t>
            </a:r>
          </a:p>
          <a:p>
            <a:r>
              <a:rPr lang="en-US" baseline="0" dirty="0"/>
              <a:t>While the short bullets are on the slides, you still need that detail (especially if you end up having technical difficulties and your instructor has to see what you meant to say). So, it is important to put the details in the speaker’s notes as you are seeing here in this presentation. </a:t>
            </a:r>
          </a:p>
          <a:p>
            <a:endParaRPr lang="en-US" baseline="0" dirty="0"/>
          </a:p>
          <a:p>
            <a:r>
              <a:rPr lang="en-US" baseline="0" dirty="0"/>
              <a:t>When submitting presentations for class, remember that you need a transcript (if you fill out the speakers’ notes correctly, that can be all you need). Some people prefer a separate document for a transcript but this is not usually required.</a:t>
            </a:r>
          </a:p>
          <a:p>
            <a:r>
              <a:rPr lang="en-US" baseline="0" dirty="0"/>
              <a:t>You can create a free-standing document with a voice recognition program for a transcript. If you use Kaltura for your recordings, the system will provide close captioned information on your presentation after 24 hours. Be sure to check with your faculty member if there is a preference for how to provide the transcript. </a:t>
            </a:r>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4</a:t>
            </a:fld>
            <a:endParaRPr lang="en-US" dirty="0"/>
          </a:p>
        </p:txBody>
      </p:sp>
    </p:spTree>
    <p:extLst>
      <p:ext uri="{BB962C8B-B14F-4D97-AF65-F5344CB8AC3E}">
        <p14:creationId xmlns:p14="http://schemas.microsoft.com/office/powerpoint/2010/main" val="573637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you want to be entertaining,</a:t>
            </a:r>
            <a:r>
              <a:rPr lang="en-US" baseline="0" dirty="0"/>
              <a:t> resist the urge to add too much to your slides. </a:t>
            </a:r>
          </a:p>
          <a:p>
            <a:r>
              <a:rPr lang="en-US" baseline="0" dirty="0"/>
              <a:t>It is fun to add those slide transitions that fly your words in but stick to only one or two of those per presentation. You would want to use the same format for each slide transition.</a:t>
            </a:r>
          </a:p>
          <a:p>
            <a:endParaRPr lang="en-US" baseline="0" dirty="0"/>
          </a:p>
          <a:p>
            <a:r>
              <a:rPr lang="en-US" baseline="0" dirty="0"/>
              <a:t>Graphics with animation are entertaining but can be distracting to the audience. </a:t>
            </a:r>
          </a:p>
          <a:p>
            <a:r>
              <a:rPr lang="en-US" baseline="0" dirty="0"/>
              <a:t>Tables and charts can provide helpful information, but the font can distract your audience if is too small.</a:t>
            </a:r>
          </a:p>
        </p:txBody>
      </p:sp>
      <p:sp>
        <p:nvSpPr>
          <p:cNvPr id="4" name="Slide Number Placeholder 3"/>
          <p:cNvSpPr>
            <a:spLocks noGrp="1"/>
          </p:cNvSpPr>
          <p:nvPr>
            <p:ph type="sldNum" sz="quarter" idx="10"/>
          </p:nvPr>
        </p:nvSpPr>
        <p:spPr/>
        <p:txBody>
          <a:bodyPr/>
          <a:lstStyle/>
          <a:p>
            <a:fld id="{10513E4E-ACF8-E041-8029-8BD584097289}" type="slidenum">
              <a:rPr lang="en-US" smtClean="0"/>
              <a:t>5</a:t>
            </a:fld>
            <a:endParaRPr lang="en-US" dirty="0"/>
          </a:p>
        </p:txBody>
      </p:sp>
    </p:spTree>
    <p:extLst>
      <p:ext uri="{BB962C8B-B14F-4D97-AF65-F5344CB8AC3E}">
        <p14:creationId xmlns:p14="http://schemas.microsoft.com/office/powerpoint/2010/main" val="2127559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People get excited about new technology and will sometimes use a different transition for each slide. That can be very distracting for the audience.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Some of the choices include: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Cut, Fade, Push, Wipe, Split, Reveal, Random Bards, Shapes, Uncover. They can fly in from the left, right, top, or bottom.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Again</a:t>
            </a:r>
            <a:r>
              <a:rPr lang="en-IN" sz="1200" kern="1200" dirty="0">
                <a:solidFill>
                  <a:schemeClr val="tx1"/>
                </a:solidFill>
                <a:effectLst/>
                <a:latin typeface="+mn-lt"/>
                <a:ea typeface="+mn-ea"/>
                <a:cs typeface="+mn-cs"/>
              </a:rPr>
              <a:t>—</a:t>
            </a:r>
            <a:r>
              <a:rPr lang="en-US" baseline="0" dirty="0"/>
              <a:t>do not get carried away with a different transition for each slide. Pick one and stick with it!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You would want to use the same format for each slide transition. Some people like to have the entire slide appear with the transition, but you can also have one line at a time appear as you discuss topics. However, this too can be distracting if you do not practice it.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You can advance slides manually by using your mouse or you can set up a timer.</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 use of timed slides can be very impressive, but it takes practice to make sure you do not have too long or short a time frame per slide.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Keep in mind that if you are stopped for questions during your presentation the slide timing can be affected.</a:t>
            </a:r>
          </a:p>
        </p:txBody>
      </p:sp>
      <p:sp>
        <p:nvSpPr>
          <p:cNvPr id="4" name="Slide Number Placeholder 3"/>
          <p:cNvSpPr>
            <a:spLocks noGrp="1"/>
          </p:cNvSpPr>
          <p:nvPr>
            <p:ph type="sldNum" sz="quarter" idx="10"/>
          </p:nvPr>
        </p:nvSpPr>
        <p:spPr/>
        <p:txBody>
          <a:bodyPr/>
          <a:lstStyle/>
          <a:p>
            <a:fld id="{10513E4E-ACF8-E041-8029-8BD584097289}" type="slidenum">
              <a:rPr lang="en-US" smtClean="0"/>
              <a:t>6</a:t>
            </a:fld>
            <a:endParaRPr lang="en-US" dirty="0"/>
          </a:p>
        </p:txBody>
      </p:sp>
    </p:spTree>
    <p:extLst>
      <p:ext uri="{BB962C8B-B14F-4D97-AF65-F5344CB8AC3E}">
        <p14:creationId xmlns:p14="http://schemas.microsoft.com/office/powerpoint/2010/main" val="2727834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you want to be entertaining,</a:t>
            </a:r>
            <a:r>
              <a:rPr lang="en-US" baseline="0" dirty="0"/>
              <a:t> resist the urge to add too much to your slides. </a:t>
            </a:r>
          </a:p>
          <a:p>
            <a:endParaRPr lang="en-US" baseline="0" dirty="0"/>
          </a:p>
          <a:p>
            <a:r>
              <a:rPr lang="en-US" baseline="0" dirty="0"/>
              <a:t>Too many different fonts, too many color changes, or too many words crowded onto a slide can actually lessen the power of your message.</a:t>
            </a:r>
          </a:p>
          <a:p>
            <a:endParaRPr lang="en-US" baseline="0" dirty="0"/>
          </a:p>
          <a:p>
            <a:r>
              <a:rPr lang="en-US" baseline="0" dirty="0"/>
              <a:t>Complete sentences or too many lines make the slides harder to read for the audience.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Be consistent in your use of periods</a:t>
            </a:r>
            <a:r>
              <a:rPr lang="en-IN" sz="1200" kern="1200" dirty="0">
                <a:solidFill>
                  <a:schemeClr val="tx1"/>
                </a:solidFill>
                <a:effectLst/>
                <a:latin typeface="+mn-lt"/>
                <a:ea typeface="+mn-ea"/>
                <a:cs typeface="+mn-cs"/>
              </a:rPr>
              <a:t>—</a:t>
            </a:r>
            <a:r>
              <a:rPr lang="en-US" baseline="0" dirty="0"/>
              <a:t>use them or do not. Most bullets should be phrases and not complete sentences; so obey the rules of grammar!</a:t>
            </a:r>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7</a:t>
            </a:fld>
            <a:endParaRPr lang="en-US" dirty="0"/>
          </a:p>
        </p:txBody>
      </p:sp>
    </p:spTree>
    <p:extLst>
      <p:ext uri="{BB962C8B-B14F-4D97-AF65-F5344CB8AC3E}">
        <p14:creationId xmlns:p14="http://schemas.microsoft.com/office/powerpoint/2010/main" val="2127559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it is nice to tie</a:t>
            </a:r>
            <a:r>
              <a:rPr lang="en-US" baseline="0" dirty="0"/>
              <a:t> a graphic into your topic or relate it to your slide.</a:t>
            </a:r>
          </a:p>
          <a:p>
            <a:r>
              <a:rPr lang="en-US" baseline="0" dirty="0"/>
              <a:t>Graphics can add a cue for visual learners, but again too many can make your slide clumsy and distracting to the audience.</a:t>
            </a:r>
          </a:p>
          <a:p>
            <a:endParaRPr lang="en-US" baseline="0" dirty="0"/>
          </a:p>
          <a:p>
            <a:r>
              <a:rPr lang="en-US" baseline="0" dirty="0"/>
              <a:t>You can use pictures or clip art. If you use graphics from the Internet, Microsoft Office, or a subscription service, beware of violating copyright laws! </a:t>
            </a:r>
          </a:p>
          <a:p>
            <a:r>
              <a:rPr lang="en-US" baseline="0" dirty="0"/>
              <a:t>You have to get permission to use copyrighted pictures and you need to provide your references on the slide! </a:t>
            </a:r>
          </a:p>
          <a:p>
            <a:r>
              <a:rPr lang="en-US" baseline="0" dirty="0"/>
              <a:t>Be sure that any graphics you use are not blurry. Sometimes that means rather than copying them you will “save as” and then insert them into the slide. </a:t>
            </a:r>
          </a:p>
          <a:p>
            <a:endParaRPr lang="en-US" baseline="0" dirty="0"/>
          </a:p>
          <a:p>
            <a:r>
              <a:rPr lang="en-US" baseline="0" dirty="0"/>
              <a:t>For citing an image or graphic go to: http://libraryfaqs.cu-portland.edu/faq/103029</a:t>
            </a:r>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For navigating healthcare this is the link: </a:t>
            </a:r>
            <a:r>
              <a:rPr lang="en-US" dirty="0"/>
              <a:t>https://www.google.com/imgres?imgurl=http%3A%2F%2Fnebula.wsimg.com%2F027196d4178e32ebd361357c56eaf7e4%3FAccessKeyId%3DFD47805A24032F4E4143%26disposition%3D0%26alloworigin%3D1&amp;imgrefurl=http%3A%2F%2Fwww.abthealth.com%2Fnavigating-healthcare.html&amp;docid=wVBXYB7Qvn03nM&amp;tbnid=CsurC2rEyx0BGM%3A&amp;vet=1&amp;w=723&amp;h=482&amp;bih=522&amp;biw=1063&amp;ved=0ahUKEwj4p93jt9zUAhXo44MKHb3lA1oQMwgiKAEwAQ&amp;iact=c&amp;ictx=1</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 </a:t>
            </a:r>
            <a:r>
              <a:rPr lang="en-US" sz="1200" kern="1200" dirty="0">
                <a:solidFill>
                  <a:schemeClr val="tx1"/>
                </a:solidFill>
                <a:effectLst/>
                <a:latin typeface="+mn-lt"/>
                <a:ea typeface="+mn-ea"/>
                <a:cs typeface="+mn-cs"/>
              </a:rPr>
              <a:t>This link</a:t>
            </a:r>
            <a:r>
              <a:rPr lang="en-US" sz="1200" kern="1200" baseline="0" dirty="0">
                <a:solidFill>
                  <a:schemeClr val="tx1"/>
                </a:solidFill>
                <a:effectLst/>
                <a:latin typeface="+mn-lt"/>
                <a:ea typeface="+mn-ea"/>
                <a:cs typeface="+mn-cs"/>
              </a:rPr>
              <a:t> is</a:t>
            </a:r>
            <a:r>
              <a:rPr lang="en-US" sz="1200" kern="1200" dirty="0">
                <a:solidFill>
                  <a:schemeClr val="tx1"/>
                </a:solidFill>
                <a:effectLst/>
                <a:latin typeface="+mn-lt"/>
                <a:ea typeface="+mn-ea"/>
                <a:cs typeface="+mn-cs"/>
              </a:rPr>
              <a:t> too much for a slide, so use this one instead </a:t>
            </a:r>
            <a:r>
              <a:rPr lang="en-US" sz="1200" u="sng" kern="1200" dirty="0">
                <a:solidFill>
                  <a:schemeClr val="tx1"/>
                </a:solidFill>
                <a:effectLst/>
                <a:latin typeface="+mn-lt"/>
                <a:ea typeface="+mn-ea"/>
                <a:cs typeface="+mn-cs"/>
                <a:hlinkClick r:id="rId3"/>
              </a:rPr>
              <a:t>www.abthealth.com/navigatinghealthcare.html</a:t>
            </a:r>
            <a:endParaRPr lang="en-US" sz="120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a:t>The information found on this website is often sufficient.</a:t>
            </a: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 </a:t>
            </a:r>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8</a:t>
            </a:fld>
            <a:endParaRPr lang="en-US" dirty="0"/>
          </a:p>
        </p:txBody>
      </p:sp>
    </p:spTree>
    <p:extLst>
      <p:ext uri="{BB962C8B-B14F-4D97-AF65-F5344CB8AC3E}">
        <p14:creationId xmlns:p14="http://schemas.microsoft.com/office/powerpoint/2010/main" val="2127559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have seen, I have used speaker</a:t>
            </a:r>
            <a:r>
              <a:rPr lang="en-US" baseline="0" dirty="0"/>
              <a:t> notes to provide detail and a transcript as needed. </a:t>
            </a:r>
          </a:p>
          <a:p>
            <a:endParaRPr lang="en-US" baseline="0" dirty="0"/>
          </a:p>
          <a:p>
            <a:r>
              <a:rPr lang="en-US" baseline="0" dirty="0"/>
              <a:t>Your faculty will be looking for your speaker notes when grading assignments, especially if your presentation has technical difficulties and if you are inaudible! If there is no audio in the presentation, speakers’ notes are vital to getting your ideas across.</a:t>
            </a:r>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9</a:t>
            </a:fld>
            <a:endParaRPr lang="en-US" dirty="0"/>
          </a:p>
        </p:txBody>
      </p:sp>
    </p:spTree>
    <p:extLst>
      <p:ext uri="{BB962C8B-B14F-4D97-AF65-F5344CB8AC3E}">
        <p14:creationId xmlns:p14="http://schemas.microsoft.com/office/powerpoint/2010/main" val="573637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to record your presentation</a:t>
            </a:r>
            <a:r>
              <a:rPr lang="en-US" baseline="0" dirty="0"/>
              <a:t> rather than just submit the slide deck, there are a variety of options available for you. While there are more options than Kaltura and Adobe, these are here because they are the ones available through Capella and supported by IT. While you are free to use other programs, your faculty and IT may not be able to help you if there is a problem. Voice over PowerPoint is another option that is popular, but there are several others.</a:t>
            </a:r>
          </a:p>
          <a:p>
            <a:r>
              <a:rPr lang="en-US" baseline="0" dirty="0"/>
              <a:t>Kaltura is one of the easiest to use. It is available in all </a:t>
            </a:r>
            <a:r>
              <a:rPr lang="en-US" baseline="0" dirty="0" err="1"/>
              <a:t>courserooms</a:t>
            </a:r>
            <a:r>
              <a:rPr lang="en-US" baseline="0" dirty="0"/>
              <a:t>. You have the option of showing the screen (minimal for presentations if you are shy), showing the screen and using the webcam (for presentations is preferred), showing yourself on webcam (like a video blog), showing the screen (just the slides), or just using audio (no slides). The nice part of Kaltura is that captions will appear after 24 hours, eliminating the need for a separate transcript. However, you will still need to include speaker notes. </a:t>
            </a:r>
          </a:p>
          <a:p>
            <a:endParaRPr lang="en-US" baseline="0" dirty="0"/>
          </a:p>
          <a:p>
            <a:pPr marL="0" marR="0" lvl="2" indent="0" algn="l" defTabSz="457200" rtl="0" eaLnBrk="1" fontAlgn="auto" latinLnBrk="0" hangingPunct="1">
              <a:lnSpc>
                <a:spcPct val="100000"/>
              </a:lnSpc>
              <a:spcBef>
                <a:spcPts val="0"/>
              </a:spcBef>
              <a:spcAft>
                <a:spcPts val="0"/>
              </a:spcAft>
              <a:buClrTx/>
              <a:buSzTx/>
              <a:buFontTx/>
              <a:buNone/>
              <a:tabLst/>
              <a:defRPr/>
            </a:pPr>
            <a:r>
              <a:rPr lang="en-US" baseline="0" dirty="0"/>
              <a:t>This link </a:t>
            </a:r>
            <a:r>
              <a:rPr lang="en-US" dirty="0">
                <a:hlinkClick r:id="rId3"/>
              </a:rPr>
              <a:t>https://assets.capella.edu/campus/support-teams/technical/Using_Kaltura.pdf</a:t>
            </a:r>
            <a:r>
              <a:rPr lang="en-US" dirty="0"/>
              <a:t> </a:t>
            </a:r>
            <a:r>
              <a:rPr lang="en-US" baseline="0" dirty="0"/>
              <a:t>will take you to the tutorial that will cover the following:</a:t>
            </a:r>
          </a:p>
          <a:p>
            <a:r>
              <a:rPr lang="en-US" sz="1200" b="0" i="0" u="none" strike="noStrike" kern="1200" baseline="0" dirty="0">
                <a:solidFill>
                  <a:schemeClr val="tx1"/>
                </a:solidFill>
                <a:latin typeface="+mn-lt"/>
                <a:ea typeface="+mn-ea"/>
                <a:cs typeface="+mn-cs"/>
              </a:rPr>
              <a:t> </a:t>
            </a:r>
          </a:p>
          <a:p>
            <a:pPr marL="228600" indent="-228600">
              <a:buFont typeface="+mj-lt"/>
              <a:buAutoNum type="arabicPeriod"/>
            </a:pPr>
            <a:r>
              <a:rPr lang="en-US" sz="1200" b="0" i="0" u="none" strike="noStrike" kern="1200" baseline="0" dirty="0">
                <a:solidFill>
                  <a:schemeClr val="tx1"/>
                </a:solidFill>
                <a:latin typeface="+mn-lt"/>
                <a:ea typeface="+mn-ea"/>
                <a:cs typeface="+mn-cs"/>
              </a:rPr>
              <a:t>Navigate to Kaltura </a:t>
            </a:r>
            <a:r>
              <a:rPr lang="en-US" sz="1200" b="0" i="1" u="none" strike="noStrike" kern="1200" baseline="0" dirty="0">
                <a:solidFill>
                  <a:schemeClr val="tx1"/>
                </a:solidFill>
                <a:latin typeface="+mn-lt"/>
                <a:ea typeface="+mn-ea"/>
                <a:cs typeface="+mn-cs"/>
              </a:rPr>
              <a:t>CaptureSpace Lite</a:t>
            </a:r>
            <a:r>
              <a:rPr lang="en-US" sz="1200" b="0" i="0" u="none" strike="noStrike" kern="1200" baseline="0" dirty="0">
                <a:solidFill>
                  <a:schemeClr val="tx1"/>
                </a:solidFill>
                <a:latin typeface="+mn-lt"/>
                <a:ea typeface="+mn-ea"/>
                <a:cs typeface="+mn-cs"/>
              </a:rPr>
              <a:t>. </a:t>
            </a:r>
          </a:p>
          <a:p>
            <a:pPr marL="228600" indent="-228600">
              <a:buFont typeface="+mj-lt"/>
              <a:buAutoNum type="arabicPeriod"/>
            </a:pPr>
            <a:r>
              <a:rPr lang="en-US" sz="1200" b="0" i="0" u="none" strike="noStrike" kern="1200" baseline="0" dirty="0">
                <a:solidFill>
                  <a:schemeClr val="tx1"/>
                </a:solidFill>
                <a:latin typeface="+mn-lt"/>
                <a:ea typeface="+mn-ea"/>
                <a:cs typeface="+mn-cs"/>
              </a:rPr>
              <a:t>Download the Kaltura </a:t>
            </a:r>
            <a:r>
              <a:rPr lang="en-US" sz="1200" b="0" i="1" u="none" strike="noStrike" kern="1200" baseline="0" dirty="0">
                <a:solidFill>
                  <a:schemeClr val="tx1"/>
                </a:solidFill>
                <a:latin typeface="+mn-lt"/>
                <a:ea typeface="+mn-ea"/>
                <a:cs typeface="+mn-cs"/>
              </a:rPr>
              <a:t>CaptureSpace Lite </a:t>
            </a:r>
            <a:r>
              <a:rPr lang="en-US" sz="1200" b="0" i="0" u="none" strike="noStrike" kern="1200" baseline="0" dirty="0">
                <a:solidFill>
                  <a:schemeClr val="tx1"/>
                </a:solidFill>
                <a:latin typeface="+mn-lt"/>
                <a:ea typeface="+mn-ea"/>
                <a:cs typeface="+mn-cs"/>
              </a:rPr>
              <a:t>desktop recorder application. Install the Kaltura </a:t>
            </a:r>
            <a:r>
              <a:rPr lang="en-US" sz="1200" b="0" i="1" u="none" strike="noStrike" kern="1200" baseline="0" dirty="0">
                <a:solidFill>
                  <a:schemeClr val="tx1"/>
                </a:solidFill>
                <a:latin typeface="+mn-lt"/>
                <a:ea typeface="+mn-ea"/>
                <a:cs typeface="+mn-cs"/>
              </a:rPr>
              <a:t>CaptureSpace Lite </a:t>
            </a:r>
            <a:r>
              <a:rPr lang="en-US" sz="1200" b="0" i="0" u="none" strike="noStrike" kern="1200" baseline="0" dirty="0">
                <a:solidFill>
                  <a:schemeClr val="tx1"/>
                </a:solidFill>
                <a:latin typeface="+mn-lt"/>
                <a:ea typeface="+mn-ea"/>
                <a:cs typeface="+mn-cs"/>
              </a:rPr>
              <a:t>desktop recorder application to Windows. </a:t>
            </a:r>
          </a:p>
          <a:p>
            <a:pPr marL="228600" indent="-228600">
              <a:buFont typeface="+mj-lt"/>
              <a:buAutoNum type="arabicPeriod"/>
            </a:pPr>
            <a:r>
              <a:rPr lang="en-US" sz="1200" b="0" i="0" u="none" strike="noStrike" kern="1200" baseline="0" dirty="0">
                <a:solidFill>
                  <a:schemeClr val="tx1"/>
                </a:solidFill>
                <a:latin typeface="+mn-lt"/>
                <a:ea typeface="+mn-ea"/>
                <a:cs typeface="+mn-cs"/>
              </a:rPr>
              <a:t>Install the Kaltura CaptureSpace Lite desktop recorder application to Mac. </a:t>
            </a:r>
          </a:p>
          <a:p>
            <a:pPr marL="228600" indent="-228600">
              <a:buFont typeface="+mj-lt"/>
              <a:buAutoNum type="arabicPeriod"/>
            </a:pPr>
            <a:r>
              <a:rPr lang="en-US" sz="1200" b="0" i="0" u="none" strike="noStrike" kern="1200" baseline="0" dirty="0">
                <a:solidFill>
                  <a:schemeClr val="tx1"/>
                </a:solidFill>
                <a:latin typeface="+mn-lt"/>
                <a:ea typeface="+mn-ea"/>
                <a:cs typeface="+mn-cs"/>
              </a:rPr>
              <a:t>Adjust the Kaltura settings for your microphone and webcam. </a:t>
            </a:r>
          </a:p>
          <a:p>
            <a:pPr marL="228600" indent="-228600">
              <a:buFont typeface="+mj-lt"/>
              <a:buAutoNum type="arabicPeriod"/>
            </a:pPr>
            <a:r>
              <a:rPr lang="en-US" sz="1200" b="0" i="0" u="none" strike="noStrike" kern="1200" baseline="0" dirty="0">
                <a:solidFill>
                  <a:schemeClr val="tx1"/>
                </a:solidFill>
                <a:latin typeface="+mn-lt"/>
                <a:ea typeface="+mn-ea"/>
                <a:cs typeface="+mn-cs"/>
              </a:rPr>
              <a:t>Record a Kaltura video. </a:t>
            </a:r>
          </a:p>
          <a:p>
            <a:pPr marL="228600" indent="-228600">
              <a:buFont typeface="+mj-lt"/>
              <a:buAutoNum type="arabicPeriod"/>
            </a:pPr>
            <a:r>
              <a:rPr lang="en-US" sz="1200" b="0" i="0" u="none" strike="noStrike" kern="1200" baseline="0" dirty="0">
                <a:solidFill>
                  <a:schemeClr val="tx1"/>
                </a:solidFill>
                <a:latin typeface="+mn-lt"/>
                <a:ea typeface="+mn-ea"/>
                <a:cs typeface="+mn-cs"/>
              </a:rPr>
              <a:t>Edit a recording. </a:t>
            </a:r>
          </a:p>
          <a:p>
            <a:pPr marL="228600" indent="-228600">
              <a:buFont typeface="+mj-lt"/>
              <a:buAutoNum type="arabicPeriod"/>
            </a:pPr>
            <a:r>
              <a:rPr lang="en-US" sz="1200" b="0" i="0" u="none" strike="noStrike" kern="1200" baseline="0" dirty="0">
                <a:solidFill>
                  <a:schemeClr val="tx1"/>
                </a:solidFill>
                <a:latin typeface="+mn-lt"/>
                <a:ea typeface="+mn-ea"/>
                <a:cs typeface="+mn-cs"/>
              </a:rPr>
              <a:t>Embed a recording into the </a:t>
            </a:r>
            <a:r>
              <a:rPr lang="en-US" sz="1200" b="0" i="0" u="none" strike="noStrike" kern="1200" baseline="0" dirty="0" err="1">
                <a:solidFill>
                  <a:schemeClr val="tx1"/>
                </a:solidFill>
                <a:latin typeface="+mn-lt"/>
                <a:ea typeface="+mn-ea"/>
                <a:cs typeface="+mn-cs"/>
              </a:rPr>
              <a:t>courseroom</a:t>
            </a:r>
            <a:r>
              <a:rPr lang="en-US" sz="1200" b="0" i="0" u="none" strike="noStrike" kern="1200" baseline="0" dirty="0">
                <a:solidFill>
                  <a:schemeClr val="tx1"/>
                </a:solidFill>
                <a:latin typeface="+mn-lt"/>
                <a:ea typeface="+mn-ea"/>
                <a:cs typeface="+mn-cs"/>
              </a:rPr>
              <a:t>. </a:t>
            </a:r>
          </a:p>
          <a:p>
            <a:pPr marL="228600" indent="-228600">
              <a:buFont typeface="+mj-lt"/>
              <a:buAutoNum type="arabicPeriod"/>
            </a:pPr>
            <a:r>
              <a:rPr lang="en-US" sz="1200" b="0" i="0" u="none" strike="noStrike" kern="1200" baseline="0" dirty="0">
                <a:solidFill>
                  <a:schemeClr val="tx1"/>
                </a:solidFill>
                <a:latin typeface="+mn-lt"/>
                <a:ea typeface="+mn-ea"/>
                <a:cs typeface="+mn-cs"/>
              </a:rPr>
              <a:t>Attach existing Kaltura media in Other Activities. </a:t>
            </a:r>
          </a:p>
          <a:p>
            <a:pPr marL="228600" indent="-228600">
              <a:buFont typeface="+mj-lt"/>
              <a:buAutoNum type="arabicPeriod"/>
            </a:pPr>
            <a:r>
              <a:rPr lang="en-US" sz="1200" b="0" i="0" u="none" strike="noStrike" kern="1200" baseline="0" dirty="0">
                <a:solidFill>
                  <a:schemeClr val="tx1"/>
                </a:solidFill>
                <a:latin typeface="+mn-lt"/>
                <a:ea typeface="+mn-ea"/>
                <a:cs typeface="+mn-cs"/>
              </a:rPr>
              <a:t>Upload Non-Kaltura media to the </a:t>
            </a:r>
            <a:r>
              <a:rPr lang="en-US" sz="1200" b="0" i="0" u="none" strike="noStrike" kern="1200" baseline="0" dirty="0" err="1">
                <a:solidFill>
                  <a:schemeClr val="tx1"/>
                </a:solidFill>
                <a:latin typeface="+mn-lt"/>
                <a:ea typeface="+mn-ea"/>
                <a:cs typeface="+mn-cs"/>
              </a:rPr>
              <a:t>courseroom</a:t>
            </a:r>
            <a:r>
              <a:rPr lang="en-US" sz="1200" b="0" i="0" u="none" strike="noStrike" kern="1200" baseline="0" dirty="0">
                <a:solidFill>
                  <a:schemeClr val="tx1"/>
                </a:solidFill>
                <a:latin typeface="+mn-lt"/>
                <a:ea typeface="+mn-ea"/>
                <a:cs typeface="+mn-cs"/>
              </a:rPr>
              <a:t>.</a:t>
            </a:r>
          </a:p>
          <a:p>
            <a:endParaRPr lang="en-US" baseline="0" dirty="0"/>
          </a:p>
          <a:p>
            <a:r>
              <a:rPr lang="en-US" sz="1200" b="0" i="0" u="none" strike="noStrike" kern="1200" baseline="0" dirty="0">
                <a:solidFill>
                  <a:schemeClr val="tx1"/>
                </a:solidFill>
                <a:latin typeface="+mn-lt"/>
                <a:ea typeface="+mn-ea"/>
                <a:cs typeface="+mn-cs"/>
              </a:rPr>
              <a:t>The first time you try to access Kaltura in the courseroom, you will need to download the Kaltura </a:t>
            </a:r>
            <a:r>
              <a:rPr lang="en-US" sz="1200" b="0" i="1" u="none" strike="noStrike" kern="1200" baseline="0" dirty="0">
                <a:solidFill>
                  <a:schemeClr val="tx1"/>
                </a:solidFill>
                <a:latin typeface="+mn-lt"/>
                <a:ea typeface="+mn-ea"/>
                <a:cs typeface="+mn-cs"/>
              </a:rPr>
              <a:t>CaptureSpace Lite </a:t>
            </a:r>
            <a:r>
              <a:rPr lang="en-US" sz="1200" b="0" i="0" u="none" strike="noStrike" kern="1200" baseline="0" dirty="0">
                <a:solidFill>
                  <a:schemeClr val="tx1"/>
                </a:solidFill>
                <a:latin typeface="+mn-lt"/>
                <a:ea typeface="+mn-ea"/>
                <a:cs typeface="+mn-cs"/>
              </a:rPr>
              <a:t>desktop recorder application to your computer device. Even if you have used Kaltura in the past, you will still need to download the desktop recorder after the Kaltura media tool has been upgraded in the courseroom, on 3/22/2017. </a:t>
            </a:r>
            <a:endParaRPr lang="en-US" baseline="0" dirty="0"/>
          </a:p>
          <a:p>
            <a:endParaRPr lang="en-US" baseline="0" dirty="0"/>
          </a:p>
          <a:p>
            <a:r>
              <a:rPr lang="en-US" baseline="0" dirty="0"/>
              <a:t>Download the Kaltura </a:t>
            </a:r>
            <a:r>
              <a:rPr lang="en-US" i="1" baseline="0" dirty="0"/>
              <a:t>CaptureSpace Lite </a:t>
            </a:r>
            <a:r>
              <a:rPr lang="en-US" i="0" baseline="0" dirty="0"/>
              <a:t>desktop recorder application to your computer in order to record and be sure you have a webcam and headset ready.</a:t>
            </a:r>
          </a:p>
          <a:p>
            <a:r>
              <a:rPr lang="en-US" b="1" i="1" baseline="0" dirty="0"/>
              <a:t> </a:t>
            </a:r>
            <a:endParaRPr lang="en-US" i="0" baseline="0" dirty="0"/>
          </a:p>
          <a:p>
            <a:r>
              <a:rPr lang="en-US" i="0" baseline="0" dirty="0"/>
              <a:t>Go to any assignment and select </a:t>
            </a:r>
            <a:r>
              <a:rPr lang="en-US" b="1" i="1" baseline="0" dirty="0"/>
              <a:t>Write Submission </a:t>
            </a:r>
            <a:r>
              <a:rPr lang="en-US" i="0" baseline="0" dirty="0"/>
              <a:t>on the text editor under </a:t>
            </a:r>
            <a:r>
              <a:rPr lang="en-US" b="1" i="1" baseline="0" dirty="0"/>
              <a:t>Upload Assignment page</a:t>
            </a:r>
            <a:r>
              <a:rPr lang="en-US" b="0" i="0" baseline="0" dirty="0"/>
              <a:t>;</a:t>
            </a:r>
            <a:r>
              <a:rPr lang="en-US" b="0" i="1" baseline="0" dirty="0"/>
              <a:t> s</a:t>
            </a:r>
            <a:r>
              <a:rPr lang="en-US" i="0" baseline="0" dirty="0"/>
              <a:t>elect </a:t>
            </a:r>
            <a:r>
              <a:rPr lang="en-US" b="1" i="1" baseline="0" dirty="0"/>
              <a:t>Mashups </a:t>
            </a:r>
            <a:r>
              <a:rPr lang="en-US" b="0" i="0" baseline="0" dirty="0"/>
              <a:t>then </a:t>
            </a:r>
            <a:r>
              <a:rPr lang="en-US" b="1" i="1" baseline="0" dirty="0"/>
              <a:t>Kaltura Media</a:t>
            </a:r>
          </a:p>
          <a:p>
            <a:r>
              <a:rPr lang="en-US" b="0" i="0" baseline="0" dirty="0"/>
              <a:t>On the </a:t>
            </a:r>
            <a:r>
              <a:rPr lang="en-US" b="1" i="1" baseline="0" dirty="0"/>
              <a:t>My Media </a:t>
            </a:r>
            <a:r>
              <a:rPr lang="en-US" b="0" i="0" baseline="0" dirty="0"/>
              <a:t>click </a:t>
            </a:r>
            <a:r>
              <a:rPr lang="en-US" b="1" i="1" baseline="0" dirty="0"/>
              <a:t>Add New</a:t>
            </a:r>
            <a:r>
              <a:rPr lang="en-US" b="0" i="0" baseline="0" dirty="0"/>
              <a:t> and then click </a:t>
            </a:r>
            <a:r>
              <a:rPr lang="en-US" b="1" i="1" baseline="0" dirty="0"/>
              <a:t>CaptureSpace Lite.</a:t>
            </a:r>
          </a:p>
          <a:p>
            <a:r>
              <a:rPr lang="en-US" b="0" i="0" baseline="0" dirty="0"/>
              <a:t>On the Kaltura </a:t>
            </a:r>
            <a:r>
              <a:rPr lang="en-US" b="0" i="1" baseline="0" dirty="0"/>
              <a:t>CaptureSpace Lite </a:t>
            </a:r>
            <a:r>
              <a:rPr lang="en-US" b="0" i="0" baseline="0" dirty="0"/>
              <a:t>desktop recorder page choose either </a:t>
            </a:r>
            <a:r>
              <a:rPr lang="en-US" b="1" i="0" baseline="0" dirty="0"/>
              <a:t>Windows or Mac </a:t>
            </a:r>
            <a:r>
              <a:rPr lang="en-US" b="0" i="0" baseline="0" dirty="0"/>
              <a:t>to download the installer.</a:t>
            </a:r>
          </a:p>
          <a:p>
            <a:r>
              <a:rPr lang="en-US" b="0" i="0" baseline="0" dirty="0"/>
              <a:t>Save the file and run it to install. </a:t>
            </a:r>
          </a:p>
          <a:p>
            <a:endParaRPr lang="en-US" b="1" i="1" baseline="0" dirty="0"/>
          </a:p>
          <a:p>
            <a:r>
              <a:rPr lang="en-US" b="0" i="0" baseline="0" dirty="0"/>
              <a:t>After the initial download, you will have Kaltura on your desktop or application folder and then you can access it from there. </a:t>
            </a:r>
          </a:p>
          <a:p>
            <a:endParaRPr lang="en-US" b="0" i="0" baseline="0" dirty="0"/>
          </a:p>
          <a:p>
            <a:r>
              <a:rPr lang="en-US" b="0" i="0" baseline="0" dirty="0"/>
              <a:t>Here are some helpful media links for Kaltura:</a:t>
            </a:r>
          </a:p>
          <a:p>
            <a:endParaRPr lang="en-US" b="0" i="0" baseline="0" dirty="0"/>
          </a:p>
          <a:p>
            <a:r>
              <a:rPr lang="en-US" b="0" i="0" baseline="0" dirty="0"/>
              <a:t>http://media.capella.edu/NonCourseMedia/KalturaBasics/KalturaBasics.asp</a:t>
            </a:r>
          </a:p>
          <a:p>
            <a:endParaRPr lang="en-US" b="0" i="0" baseline="0" dirty="0"/>
          </a:p>
          <a:p>
            <a:r>
              <a:rPr lang="en-US" b="0" i="0" baseline="0" dirty="0"/>
              <a:t>https://assets.capella.edu/campus/support-teams/technical/Using_Kaltura.pdf</a:t>
            </a:r>
          </a:p>
        </p:txBody>
      </p:sp>
      <p:sp>
        <p:nvSpPr>
          <p:cNvPr id="4" name="Slide Number Placeholder 3"/>
          <p:cNvSpPr>
            <a:spLocks noGrp="1"/>
          </p:cNvSpPr>
          <p:nvPr>
            <p:ph type="sldNum" sz="quarter" idx="10"/>
          </p:nvPr>
        </p:nvSpPr>
        <p:spPr/>
        <p:txBody>
          <a:bodyPr/>
          <a:lstStyle/>
          <a:p>
            <a:fld id="{10513E4E-ACF8-E041-8029-8BD584097289}" type="slidenum">
              <a:rPr lang="en-US" smtClean="0"/>
              <a:t>10</a:t>
            </a:fld>
            <a:endParaRPr lang="en-US" dirty="0"/>
          </a:p>
        </p:txBody>
      </p:sp>
    </p:spTree>
    <p:extLst>
      <p:ext uri="{BB962C8B-B14F-4D97-AF65-F5344CB8AC3E}">
        <p14:creationId xmlns:p14="http://schemas.microsoft.com/office/powerpoint/2010/main" val="2711128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Adobe Connect</a:t>
            </a:r>
            <a:r>
              <a:rPr lang="en-US" baseline="0" dirty="0"/>
              <a:t> is still available, but it can be a bit more complicated. The tutorials and instructions can be found here: </a:t>
            </a:r>
            <a:r>
              <a:rPr lang="en-US" dirty="0">
                <a:hlinkClick r:id="rId3"/>
              </a:rPr>
              <a:t>https://campus.capella.edu/web/tutorials/using-adobe-connect</a:t>
            </a:r>
            <a:endParaRPr lang="en-US" dirty="0"/>
          </a:p>
          <a:p>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11</a:t>
            </a:fld>
            <a:endParaRPr lang="en-US" dirty="0"/>
          </a:p>
        </p:txBody>
      </p:sp>
    </p:spTree>
    <p:extLst>
      <p:ext uri="{BB962C8B-B14F-4D97-AF65-F5344CB8AC3E}">
        <p14:creationId xmlns:p14="http://schemas.microsoft.com/office/powerpoint/2010/main" val="3034355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points</a:t>
            </a:r>
            <a:r>
              <a:rPr lang="en-US" baseline="0" dirty="0"/>
              <a:t> to remember are to polish up your final work.</a:t>
            </a:r>
          </a:p>
          <a:p>
            <a:r>
              <a:rPr lang="en-US" baseline="0" dirty="0"/>
              <a:t>You need to correct any spelling or punctuation errors. Remember that missing or repeated words can be distracting to the audience.</a:t>
            </a:r>
          </a:p>
          <a:p>
            <a:r>
              <a:rPr lang="en-US" dirty="0"/>
              <a:t>Run spell check and have someone else proofread </a:t>
            </a:r>
            <a:r>
              <a:rPr lang="en-US" baseline="0" dirty="0"/>
              <a:t>your slides to catch potential typos. While it seems one or two typos can get missed, you would want to avoid them as much as possible to appear professional! </a:t>
            </a:r>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12</a:t>
            </a:fld>
            <a:endParaRPr lang="en-US" dirty="0"/>
          </a:p>
        </p:txBody>
      </p:sp>
    </p:spTree>
    <p:extLst>
      <p:ext uri="{BB962C8B-B14F-4D97-AF65-F5344CB8AC3E}">
        <p14:creationId xmlns:p14="http://schemas.microsoft.com/office/powerpoint/2010/main" val="573637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Steps:</a:t>
            </a:r>
            <a:endParaRPr lang="en-US" dirty="0"/>
          </a:p>
          <a:p>
            <a:r>
              <a:rPr lang="en-US" dirty="0"/>
              <a:t>Be as concise as possible.</a:t>
            </a:r>
          </a:p>
          <a:p>
            <a:r>
              <a:rPr lang="en-US" dirty="0"/>
              <a:t>Know your audience.</a:t>
            </a:r>
          </a:p>
          <a:p>
            <a:r>
              <a:rPr lang="en-US" dirty="0"/>
              <a:t>Use animations and graphics wisely.</a:t>
            </a:r>
          </a:p>
          <a:p>
            <a:r>
              <a:rPr lang="en-US" dirty="0"/>
              <a:t>Add background sound or music to keep the presentation interesting.</a:t>
            </a:r>
          </a:p>
          <a:p>
            <a:r>
              <a:rPr lang="en-US" dirty="0"/>
              <a:t>Make use of color, design, and style.</a:t>
            </a:r>
          </a:p>
          <a:p>
            <a:r>
              <a:rPr lang="en-US" dirty="0"/>
              <a:t>Link to video clips or websites from the Internet.</a:t>
            </a:r>
          </a:p>
          <a:p>
            <a:r>
              <a:rPr lang="en-US" dirty="0"/>
              <a:t>Structure your presentation.</a:t>
            </a:r>
          </a:p>
          <a:p>
            <a:r>
              <a:rPr lang="en-US" dirty="0"/>
              <a:t>Practice your presentation.</a:t>
            </a:r>
          </a:p>
          <a:p>
            <a:endParaRPr lang="en-US" b="1" dirty="0"/>
          </a:p>
          <a:p>
            <a:r>
              <a:rPr lang="en-US" b="1" dirty="0"/>
              <a:t>More items:</a:t>
            </a:r>
          </a:p>
          <a:p>
            <a:r>
              <a:rPr lang="en-US" b="0" dirty="0"/>
              <a:t>How to Make PowerPoint Presentations More Interesting (with sample)</a:t>
            </a:r>
          </a:p>
          <a:p>
            <a:r>
              <a:rPr lang="en-US" i="1" dirty="0"/>
              <a:t>www.wikihow.com/Make-PowerPoint-Presentations-More-Interesting</a:t>
            </a:r>
            <a:endParaRPr lang="en-US" dirty="0"/>
          </a:p>
          <a:p>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13</a:t>
            </a:fld>
            <a:endParaRPr lang="en-US" dirty="0"/>
          </a:p>
        </p:txBody>
      </p:sp>
    </p:spTree>
    <p:extLst>
      <p:ext uri="{BB962C8B-B14F-4D97-AF65-F5344CB8AC3E}">
        <p14:creationId xmlns:p14="http://schemas.microsoft.com/office/powerpoint/2010/main" val="343301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It is always a good practice to include a final wrap up a slide</a:t>
            </a:r>
            <a:r>
              <a:rPr lang="en-US" baseline="0" dirty="0"/>
              <a:t>. Ask if there are any questions or provide a summary.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Some presentations benefit from having both, while others only require the use of one or the other.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There are a variety of question clip art samples that are either static or animated and are free of charge or available from Microsoft Office. </a:t>
            </a:r>
            <a:endParaRPr lang="en-US" dirty="0"/>
          </a:p>
          <a:p>
            <a:endParaRPr lang="en-US" dirty="0"/>
          </a:p>
          <a:p>
            <a:r>
              <a:rPr lang="en-US" dirty="0"/>
              <a:t>The next slide will show</a:t>
            </a:r>
            <a:r>
              <a:rPr lang="en-US" baseline="0" dirty="0"/>
              <a:t> how to do a hanging indent for your references. Thanks! </a:t>
            </a:r>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14</a:t>
            </a:fld>
            <a:endParaRPr lang="en-US" dirty="0"/>
          </a:p>
        </p:txBody>
      </p:sp>
    </p:spTree>
    <p:extLst>
      <p:ext uri="{BB962C8B-B14F-4D97-AF65-F5344CB8AC3E}">
        <p14:creationId xmlns:p14="http://schemas.microsoft.com/office/powerpoint/2010/main" val="728216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Steps:</a:t>
            </a:r>
            <a:endParaRPr lang="en-US" dirty="0"/>
          </a:p>
          <a:p>
            <a:r>
              <a:rPr lang="en-US" dirty="0"/>
              <a:t>Be as concise as possible.</a:t>
            </a:r>
          </a:p>
          <a:p>
            <a:r>
              <a:rPr lang="en-US" dirty="0"/>
              <a:t>Know your audience.</a:t>
            </a:r>
          </a:p>
          <a:p>
            <a:r>
              <a:rPr lang="en-US" dirty="0"/>
              <a:t>Use animations and graphics wisely.</a:t>
            </a:r>
          </a:p>
          <a:p>
            <a:r>
              <a:rPr lang="en-US" dirty="0"/>
              <a:t>Add background sound or music to keep the presentation interesting.</a:t>
            </a:r>
          </a:p>
          <a:p>
            <a:r>
              <a:rPr lang="en-US" dirty="0"/>
              <a:t>Make use of color, design, and style.</a:t>
            </a:r>
          </a:p>
          <a:p>
            <a:r>
              <a:rPr lang="en-US" dirty="0"/>
              <a:t>Link to video clips or websites from the Internet.</a:t>
            </a:r>
          </a:p>
          <a:p>
            <a:r>
              <a:rPr lang="en-US" dirty="0"/>
              <a:t>Structure your presentation.</a:t>
            </a:r>
          </a:p>
          <a:p>
            <a:r>
              <a:rPr lang="en-US" dirty="0"/>
              <a:t>Practice your presentation.</a:t>
            </a:r>
          </a:p>
          <a:p>
            <a:endParaRPr lang="en-US" dirty="0"/>
          </a:p>
          <a:p>
            <a:r>
              <a:rPr lang="en-US" b="1" dirty="0"/>
              <a:t>More Items:</a:t>
            </a:r>
          </a:p>
          <a:p>
            <a:endParaRPr lang="en-US" dirty="0"/>
          </a:p>
          <a:p>
            <a:r>
              <a:rPr lang="en-US" b="0" dirty="0"/>
              <a:t>How to Make PowerPoint Presentations More Interesting (with sample)</a:t>
            </a:r>
          </a:p>
          <a:p>
            <a:r>
              <a:rPr lang="en-US" i="1" dirty="0"/>
              <a:t>www.wikihow.com/Make-PowerPoint-Presentations-More-Interesting</a:t>
            </a:r>
            <a:endParaRPr lang="en-US" dirty="0"/>
          </a:p>
          <a:p>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15</a:t>
            </a:fld>
            <a:endParaRPr lang="en-US" dirty="0"/>
          </a:p>
        </p:txBody>
      </p:sp>
    </p:spTree>
    <p:extLst>
      <p:ext uri="{BB962C8B-B14F-4D97-AF65-F5344CB8AC3E}">
        <p14:creationId xmlns:p14="http://schemas.microsoft.com/office/powerpoint/2010/main" val="343301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guides and tips from Capella that you can access</a:t>
            </a:r>
            <a:r>
              <a:rPr lang="en-US" baseline="0" dirty="0"/>
              <a:t> </a:t>
            </a:r>
            <a:r>
              <a:rPr lang="en-US" dirty="0"/>
              <a:t>on Campus</a:t>
            </a:r>
            <a:r>
              <a:rPr lang="en-US" baseline="0" dirty="0"/>
              <a:t> at</a:t>
            </a:r>
            <a:r>
              <a:rPr lang="en-US" dirty="0"/>
              <a:t>:</a:t>
            </a:r>
            <a:r>
              <a:rPr lang="en-US" baseline="0" dirty="0"/>
              <a:t> </a:t>
            </a:r>
            <a:r>
              <a:rPr lang="en-US" b="0" dirty="0"/>
              <a:t>Face-to-Face Presentations.</a:t>
            </a:r>
            <a:endParaRPr lang="en-US" baseline="0" dirty="0"/>
          </a:p>
          <a:p>
            <a:r>
              <a:rPr lang="en-US" baseline="0" dirty="0"/>
              <a:t/>
            </a:r>
            <a:br>
              <a:rPr lang="en-US" baseline="0" dirty="0"/>
            </a:br>
            <a:r>
              <a:rPr lang="en-US" baseline="0" dirty="0"/>
              <a:t>These others are helpful places to search for tips. </a:t>
            </a:r>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16</a:t>
            </a:fld>
            <a:endParaRPr lang="en-US" dirty="0"/>
          </a:p>
        </p:txBody>
      </p:sp>
    </p:spTree>
    <p:extLst>
      <p:ext uri="{BB962C8B-B14F-4D97-AF65-F5344CB8AC3E}">
        <p14:creationId xmlns:p14="http://schemas.microsoft.com/office/powerpoint/2010/main" val="573637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a:t>
            </a:r>
            <a:r>
              <a:rPr lang="en-US" baseline="0" dirty="0"/>
              <a:t> you</a:t>
            </a:r>
            <a:r>
              <a:rPr lang="en-US" dirty="0"/>
              <a:t> for viewing this presentation! We hope it will help</a:t>
            </a:r>
            <a:r>
              <a:rPr lang="en-US" baseline="0" dirty="0"/>
              <a:t> you prepare professional and scholarly presentations! </a:t>
            </a:r>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17</a:t>
            </a:fld>
            <a:endParaRPr lang="en-US" dirty="0"/>
          </a:p>
        </p:txBody>
      </p:sp>
    </p:spTree>
    <p:extLst>
      <p:ext uri="{BB962C8B-B14F-4D97-AF65-F5344CB8AC3E}">
        <p14:creationId xmlns:p14="http://schemas.microsoft.com/office/powerpoint/2010/main" val="1900401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B01F9CA3-105E-4857-9057-6DB6197DA786}" type="datetimeFigureOut">
              <a:rPr lang="en-US" smtClean="0"/>
              <a:t>6/22/2020</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F5CE407-6216-4202-80E4-A30DC2F709B2}" type="slidenum">
              <a:rPr lang="en-US" smtClean="0"/>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B01F9CA3-105E-4857-9057-6DB6197DA786}" type="datetimeFigureOut">
              <a:rPr lang="en-US" smtClean="0"/>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7F5CE407-6216-4202-80E4-A30DC2F709B2}" type="slidenum">
              <a:rPr lang="en-US" smtClean="0"/>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B01F9CA3-105E-4857-9057-6DB6197DA786}" type="datetimeFigureOut">
              <a:rPr lang="en-US" smtClean="0"/>
              <a:t>6/22/2020</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F5CE407-6216-4202-80E4-A30DC2F709B2}" type="slidenum">
              <a:rPr lang="en-US" smtClean="0"/>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B01F9CA3-105E-4857-9057-6DB6197DA786}" type="datetimeFigureOut">
              <a:rPr lang="en-US" smtClean="0"/>
              <a:t>6/22/2020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B01F9CA3-105E-4857-9057-6DB6197DA786}" type="datetimeFigureOut">
              <a:rPr lang="en-US" smtClean="0"/>
              <a:t>6/22/2020</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7F5CE407-6216-4202-80E4-A30DC2F709B2}" type="slidenum">
              <a:rPr lang="en-US" smtClean="0"/>
              <a:t>‹#›</a:t>
            </a:fld>
            <a:endParaRPr lang="en-US" dirty="0"/>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B01F9CA3-105E-4857-9057-6DB6197DA786}" type="datetimeFigureOut">
              <a:rPr lang="en-US" smtClean="0"/>
              <a:t>6/22/2020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7F5CE407-6216-4202-80E4-A30DC2F709B2}"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B01F9CA3-105E-4857-9057-6DB6197DA786}" type="datetimeFigureOut">
              <a:rPr lang="en-US" smtClean="0"/>
              <a:t>6/22/2020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F5CE407-6216-4202-80E4-A30DC2F709B2}"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F5CE407-6216-4202-80E4-A30DC2F709B2}" type="slidenum">
              <a:rPr lang="en-US" smtClean="0"/>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B01F9CA3-105E-4857-9057-6DB6197DA786}" type="datetimeFigureOut">
              <a:rPr lang="en-US" smtClean="0"/>
              <a:t>6/22/2020</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7F5CE407-6216-4202-80E4-A30DC2F709B2}" type="slidenum">
              <a:rPr lang="en-US" smtClean="0"/>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B01F9CA3-105E-4857-9057-6DB6197DA786}" type="datetimeFigureOut">
              <a:rPr lang="en-US" smtClean="0"/>
              <a:t>6/22/2020</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01F9CA3-105E-4857-9057-6DB6197DA786}" type="datetimeFigureOut">
              <a:rPr lang="en-US" smtClean="0"/>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7F5CE407-6216-4202-80E4-A30DC2F709B2}" type="slidenum">
              <a:rPr lang="en-US" smtClean="0"/>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01F9CA3-105E-4857-9057-6DB6197DA786}" type="datetimeFigureOut">
              <a:rPr lang="en-US" smtClean="0"/>
              <a:t>6/22/2020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01F9CA3-105E-4857-9057-6DB6197DA786}" type="datetimeFigureOut">
              <a:rPr lang="en-US" smtClean="0"/>
              <a:t>6/22/2020</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F5CE407-6216-4202-80E4-A30DC2F709B2}" type="slidenum">
              <a:rPr lang="en-US" smtClean="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assets.capella.edu/campus/support-teams/technical/Using_Kaltura.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3" Type="http://schemas.openxmlformats.org/officeDocument/2006/relationships/hyperlink" Target="https://campus.capella.edu/web/tutorials/using-adobe-connec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campus.capella.edu/web/faculty-professional-development/accessibility-best-practices/accessibility-guides/face-to-face-presentation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video.search.yahoo.com/yhs/search?fr=yhs-mozilla-001&amp;hsimp=yhs-001&amp;hspart=mozilla&amp;p=youtube+creating+an+effective+powerpoint#id=2&amp;vid=802bc335492b78fabd8b360ca9e50886&amp;action=click\" TargetMode="External"/><Relationship Id="rId5" Type="http://schemas.openxmlformats.org/officeDocument/2006/relationships/hyperlink" Target="https://owl.english.purdue.edu/owl/resource/686/01/" TargetMode="External"/><Relationship Id="rId4" Type="http://schemas.openxmlformats.org/officeDocument/2006/relationships/hyperlink" Target="https://campus.capella.edu/web/tutorials/digital-literacy/microsoft-tutorial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22921" y="3587033"/>
            <a:ext cx="6498159" cy="2059024"/>
          </a:xfrm>
        </p:spPr>
        <p:txBody>
          <a:bodyPr>
            <a:noAutofit/>
          </a:bodyPr>
          <a:lstStyle/>
          <a:p>
            <a:r>
              <a:rPr lang="en-US" sz="2400" dirty="0">
                <a:solidFill>
                  <a:schemeClr val="tx2"/>
                </a:solidFill>
                <a:latin typeface="+mj-lt"/>
                <a:cs typeface="Arial"/>
              </a:rPr>
              <a:t>Name (presenter)</a:t>
            </a:r>
          </a:p>
          <a:p>
            <a:r>
              <a:rPr lang="en-US" sz="2400" dirty="0">
                <a:solidFill>
                  <a:schemeClr val="tx2"/>
                </a:solidFill>
                <a:latin typeface="+mj-lt"/>
                <a:cs typeface="Arial"/>
              </a:rPr>
              <a:t>Capella University</a:t>
            </a:r>
          </a:p>
          <a:p>
            <a:r>
              <a:rPr lang="en-US" sz="2400" dirty="0">
                <a:solidFill>
                  <a:schemeClr val="tx2"/>
                </a:solidFill>
                <a:latin typeface="+mj-lt"/>
                <a:cs typeface="Arial"/>
              </a:rPr>
              <a:t>School of Nursing and Health Sciences</a:t>
            </a:r>
          </a:p>
          <a:p>
            <a:r>
              <a:rPr lang="en-US" sz="2400" dirty="0">
                <a:solidFill>
                  <a:schemeClr val="tx2"/>
                </a:solidFill>
                <a:latin typeface="+mj-lt"/>
                <a:cs typeface="Arial"/>
              </a:rPr>
              <a:t>Course</a:t>
            </a:r>
          </a:p>
          <a:p>
            <a:r>
              <a:rPr lang="en-US" sz="2400" dirty="0">
                <a:solidFill>
                  <a:schemeClr val="tx2"/>
                </a:solidFill>
                <a:latin typeface="+mj-lt"/>
                <a:cs typeface="Arial"/>
              </a:rPr>
              <a:t>Date</a:t>
            </a:r>
          </a:p>
        </p:txBody>
      </p:sp>
      <p:sp>
        <p:nvSpPr>
          <p:cNvPr id="2" name="Title 1"/>
          <p:cNvSpPr>
            <a:spLocks noGrp="1"/>
          </p:cNvSpPr>
          <p:nvPr>
            <p:ph type="ctrTitle"/>
          </p:nvPr>
        </p:nvSpPr>
        <p:spPr>
          <a:xfrm>
            <a:off x="333829" y="740230"/>
            <a:ext cx="8476342" cy="1451428"/>
          </a:xfrm>
        </p:spPr>
        <p:txBody>
          <a:bodyPr>
            <a:normAutofit fontScale="90000"/>
          </a:bodyPr>
          <a:lstStyle/>
          <a:p>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Professional Presentation</a:t>
            </a:r>
            <a:br>
              <a:rPr lang="en-US" dirty="0">
                <a:solidFill>
                  <a:schemeClr val="tx1"/>
                </a:solidFill>
              </a:rPr>
            </a:br>
            <a:r>
              <a:rPr lang="en-US" dirty="0">
                <a:solidFill>
                  <a:schemeClr val="tx1"/>
                </a:solidFill>
              </a:rPr>
              <a:t>Guidelines</a:t>
            </a:r>
            <a:endParaRPr lang="en-US" b="1" dirty="0">
              <a:ln w="1905"/>
              <a:solidFill>
                <a:schemeClr val="tx1"/>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019854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cs typeface="Arial"/>
              </a:rPr>
              <a:t>Microsoft PowerPoint</a:t>
            </a:r>
          </a:p>
        </p:txBody>
      </p:sp>
      <p:sp>
        <p:nvSpPr>
          <p:cNvPr id="3" name="Content Placeholder 2"/>
          <p:cNvSpPr>
            <a:spLocks noGrp="1"/>
          </p:cNvSpPr>
          <p:nvPr>
            <p:ph sz="quarter" idx="1"/>
          </p:nvPr>
        </p:nvSpPr>
        <p:spPr/>
        <p:txBody>
          <a:bodyPr>
            <a:normAutofit/>
          </a:bodyPr>
          <a:lstStyle/>
          <a:p>
            <a:pPr>
              <a:buClr>
                <a:schemeClr val="bg2">
                  <a:lumMod val="50000"/>
                </a:schemeClr>
              </a:buClr>
            </a:pPr>
            <a:r>
              <a:rPr lang="en-US" sz="2800" dirty="0">
                <a:solidFill>
                  <a:schemeClr val="tx1"/>
                </a:solidFill>
                <a:cs typeface="Arial"/>
              </a:rPr>
              <a:t>Disperses information.</a:t>
            </a:r>
          </a:p>
          <a:p>
            <a:pPr>
              <a:buClr>
                <a:schemeClr val="bg2">
                  <a:lumMod val="50000"/>
                </a:schemeClr>
              </a:buClr>
            </a:pPr>
            <a:r>
              <a:rPr lang="en-US" sz="2800" dirty="0">
                <a:solidFill>
                  <a:schemeClr val="tx1"/>
                </a:solidFill>
                <a:cs typeface="Arial"/>
              </a:rPr>
              <a:t>Can add visuals such as images or graphs.</a:t>
            </a:r>
          </a:p>
          <a:p>
            <a:pPr>
              <a:buClr>
                <a:schemeClr val="bg2">
                  <a:lumMod val="50000"/>
                </a:schemeClr>
              </a:buClr>
            </a:pPr>
            <a:r>
              <a:rPr lang="en-US" sz="2800" dirty="0">
                <a:solidFill>
                  <a:schemeClr val="tx1"/>
                </a:solidFill>
                <a:cs typeface="Arial"/>
              </a:rPr>
              <a:t>Can add film clips, sound, and animation.</a:t>
            </a:r>
          </a:p>
          <a:p>
            <a:pPr marL="0" indent="0">
              <a:buClr>
                <a:schemeClr val="bg2">
                  <a:lumMod val="50000"/>
                </a:schemeClr>
              </a:buClr>
              <a:buNone/>
            </a:pPr>
            <a:endParaRPr lang="en-US" sz="2800" dirty="0">
              <a:solidFill>
                <a:schemeClr val="tx1"/>
              </a:solidFill>
              <a:cs typeface="Arial"/>
            </a:endParaRPr>
          </a:p>
          <a:p>
            <a:pPr marL="349250" lvl="1" indent="0">
              <a:buNone/>
            </a:pPr>
            <a:endParaRPr lang="en-US" dirty="0"/>
          </a:p>
        </p:txBody>
      </p:sp>
    </p:spTree>
    <p:extLst>
      <p:ext uri="{BB962C8B-B14F-4D97-AF65-F5344CB8AC3E}">
        <p14:creationId xmlns:p14="http://schemas.microsoft.com/office/powerpoint/2010/main" val="850214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cs typeface="Arial"/>
              </a:rPr>
              <a:t>Getting Started</a:t>
            </a:r>
          </a:p>
        </p:txBody>
      </p:sp>
      <p:sp>
        <p:nvSpPr>
          <p:cNvPr id="3" name="Content Placeholder 2"/>
          <p:cNvSpPr>
            <a:spLocks noGrp="1"/>
          </p:cNvSpPr>
          <p:nvPr>
            <p:ph sz="quarter" idx="1"/>
          </p:nvPr>
        </p:nvSpPr>
        <p:spPr/>
        <p:txBody>
          <a:bodyPr>
            <a:normAutofit/>
          </a:bodyPr>
          <a:lstStyle/>
          <a:p>
            <a:pPr>
              <a:buClr>
                <a:schemeClr val="bg2">
                  <a:lumMod val="50000"/>
                </a:schemeClr>
              </a:buClr>
            </a:pPr>
            <a:r>
              <a:rPr lang="en-US" sz="2800" dirty="0">
                <a:solidFill>
                  <a:schemeClr val="tx1"/>
                </a:solidFill>
                <a:cs typeface="Arial"/>
              </a:rPr>
              <a:t>Create a </a:t>
            </a:r>
            <a:r>
              <a:rPr lang="en-US" sz="2800" b="1" dirty="0">
                <a:solidFill>
                  <a:schemeClr val="tx1"/>
                </a:solidFill>
                <a:cs typeface="Arial"/>
              </a:rPr>
              <a:t>topic</a:t>
            </a:r>
            <a:r>
              <a:rPr lang="en-US" sz="2800" dirty="0">
                <a:solidFill>
                  <a:schemeClr val="tx1"/>
                </a:solidFill>
                <a:cs typeface="Arial"/>
              </a:rPr>
              <a:t> outline based on grading rubric.</a:t>
            </a:r>
          </a:p>
          <a:p>
            <a:pPr lvl="1">
              <a:buClr>
                <a:schemeClr val="bg2">
                  <a:lumMod val="50000"/>
                </a:schemeClr>
              </a:buClr>
            </a:pPr>
            <a:r>
              <a:rPr lang="en-US" sz="2600" dirty="0">
                <a:solidFill>
                  <a:schemeClr val="tx1"/>
                </a:solidFill>
                <a:cs typeface="Arial"/>
              </a:rPr>
              <a:t>Do </a:t>
            </a:r>
            <a:r>
              <a:rPr lang="en-US" sz="2600" b="1" dirty="0">
                <a:solidFill>
                  <a:schemeClr val="tx1"/>
                </a:solidFill>
                <a:cs typeface="Arial"/>
              </a:rPr>
              <a:t>not</a:t>
            </a:r>
            <a:r>
              <a:rPr lang="en-US" sz="2600" dirty="0">
                <a:solidFill>
                  <a:schemeClr val="tx1"/>
                </a:solidFill>
                <a:cs typeface="Arial"/>
              </a:rPr>
              <a:t> use whole sentences as headings.</a:t>
            </a:r>
          </a:p>
          <a:p>
            <a:pPr>
              <a:buClr>
                <a:schemeClr val="bg2">
                  <a:lumMod val="50000"/>
                </a:schemeClr>
              </a:buClr>
            </a:pPr>
            <a:r>
              <a:rPr lang="en-US" sz="2800" dirty="0">
                <a:solidFill>
                  <a:schemeClr val="tx1"/>
                </a:solidFill>
                <a:cs typeface="Arial"/>
              </a:rPr>
              <a:t>Create a slide or two as needed.</a:t>
            </a:r>
          </a:p>
          <a:p>
            <a:pPr lvl="1">
              <a:buClr>
                <a:schemeClr val="bg2">
                  <a:lumMod val="50000"/>
                </a:schemeClr>
              </a:buClr>
            </a:pPr>
            <a:r>
              <a:rPr lang="en-US" sz="2600" dirty="0">
                <a:solidFill>
                  <a:schemeClr val="tx1"/>
                </a:solidFill>
                <a:cs typeface="Arial"/>
              </a:rPr>
              <a:t>Address each criterion in the rubric.</a:t>
            </a:r>
          </a:p>
          <a:p>
            <a:pPr>
              <a:buClr>
                <a:schemeClr val="bg2">
                  <a:lumMod val="50000"/>
                </a:schemeClr>
              </a:buClr>
            </a:pPr>
            <a:r>
              <a:rPr lang="en-US" sz="3000" dirty="0">
                <a:solidFill>
                  <a:schemeClr val="tx1"/>
                </a:solidFill>
                <a:cs typeface="Arial"/>
              </a:rPr>
              <a:t>Select a slide design.</a:t>
            </a:r>
          </a:p>
          <a:p>
            <a:pPr lvl="1">
              <a:buClr>
                <a:schemeClr val="bg2">
                  <a:lumMod val="50000"/>
                </a:schemeClr>
              </a:buClr>
            </a:pPr>
            <a:r>
              <a:rPr lang="en-US" sz="2600" dirty="0">
                <a:solidFill>
                  <a:schemeClr val="tx1"/>
                </a:solidFill>
                <a:cs typeface="Arial"/>
              </a:rPr>
              <a:t>Consider contrast of background to text.</a:t>
            </a:r>
          </a:p>
          <a:p>
            <a:pPr marL="349250" lvl="1" indent="0">
              <a:buNone/>
            </a:pPr>
            <a:endParaRPr lang="en-US" dirty="0"/>
          </a:p>
        </p:txBody>
      </p:sp>
    </p:spTree>
    <p:extLst>
      <p:ext uri="{BB962C8B-B14F-4D97-AF65-F5344CB8AC3E}">
        <p14:creationId xmlns:p14="http://schemas.microsoft.com/office/powerpoint/2010/main" val="1363836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cs typeface="Arial"/>
              </a:rPr>
              <a:t>General Guidelines</a:t>
            </a:r>
          </a:p>
        </p:txBody>
      </p:sp>
      <p:sp>
        <p:nvSpPr>
          <p:cNvPr id="3" name="Content Placeholder 2"/>
          <p:cNvSpPr>
            <a:spLocks noGrp="1"/>
          </p:cNvSpPr>
          <p:nvPr>
            <p:ph sz="quarter" idx="1"/>
          </p:nvPr>
        </p:nvSpPr>
        <p:spPr/>
        <p:txBody>
          <a:bodyPr>
            <a:normAutofit/>
          </a:bodyPr>
          <a:lstStyle/>
          <a:p>
            <a:pPr>
              <a:buClr>
                <a:schemeClr val="bg2">
                  <a:lumMod val="50000"/>
                </a:schemeClr>
              </a:buClr>
            </a:pPr>
            <a:r>
              <a:rPr lang="en-US" sz="2800" dirty="0">
                <a:solidFill>
                  <a:schemeClr val="tx1"/>
                </a:solidFill>
                <a:cs typeface="Arial"/>
              </a:rPr>
              <a:t>5</a:t>
            </a:r>
            <a:r>
              <a:rPr lang="en-US" dirty="0"/>
              <a:t>–</a:t>
            </a:r>
            <a:r>
              <a:rPr lang="en-US" sz="2800" dirty="0">
                <a:solidFill>
                  <a:schemeClr val="tx1"/>
                </a:solidFill>
                <a:cs typeface="Arial"/>
              </a:rPr>
              <a:t>7 rule.</a:t>
            </a:r>
          </a:p>
          <a:p>
            <a:pPr lvl="1">
              <a:buClr>
                <a:schemeClr val="bg2">
                  <a:lumMod val="50000"/>
                </a:schemeClr>
              </a:buClr>
            </a:pPr>
            <a:r>
              <a:rPr lang="en-US" sz="2600" dirty="0">
                <a:solidFill>
                  <a:schemeClr val="tx1"/>
                </a:solidFill>
                <a:cs typeface="Arial"/>
              </a:rPr>
              <a:t>Limit lines to 5–7 per slide.</a:t>
            </a:r>
          </a:p>
          <a:p>
            <a:pPr lvl="1">
              <a:buClr>
                <a:schemeClr val="bg2">
                  <a:lumMod val="50000"/>
                </a:schemeClr>
              </a:buClr>
            </a:pPr>
            <a:r>
              <a:rPr lang="en-US" sz="2600" dirty="0">
                <a:solidFill>
                  <a:schemeClr val="tx1"/>
                </a:solidFill>
                <a:cs typeface="Arial"/>
              </a:rPr>
              <a:t>Limit words to 5</a:t>
            </a:r>
            <a:r>
              <a:rPr lang="en-US" dirty="0"/>
              <a:t>–</a:t>
            </a:r>
            <a:r>
              <a:rPr lang="en-US" sz="2600" dirty="0">
                <a:solidFill>
                  <a:schemeClr val="tx1"/>
                </a:solidFill>
                <a:cs typeface="Arial"/>
              </a:rPr>
              <a:t>7 per line.</a:t>
            </a:r>
          </a:p>
          <a:p>
            <a:pPr>
              <a:buClr>
                <a:schemeClr val="bg2">
                  <a:lumMod val="50000"/>
                </a:schemeClr>
              </a:buClr>
            </a:pPr>
            <a:r>
              <a:rPr lang="en-US" sz="2800" dirty="0">
                <a:solidFill>
                  <a:schemeClr val="tx1"/>
                </a:solidFill>
                <a:cs typeface="Arial"/>
              </a:rPr>
              <a:t>Font.</a:t>
            </a:r>
          </a:p>
          <a:p>
            <a:pPr lvl="1">
              <a:buClr>
                <a:schemeClr val="bg2">
                  <a:lumMod val="50000"/>
                </a:schemeClr>
              </a:buClr>
            </a:pPr>
            <a:r>
              <a:rPr lang="en-US" sz="2600" dirty="0">
                <a:solidFill>
                  <a:schemeClr val="tx1"/>
                </a:solidFill>
                <a:cs typeface="Arial"/>
              </a:rPr>
              <a:t>Arial or Times New Roman.</a:t>
            </a:r>
          </a:p>
          <a:p>
            <a:pPr lvl="1">
              <a:buClr>
                <a:schemeClr val="bg2">
                  <a:lumMod val="50000"/>
                </a:schemeClr>
              </a:buClr>
            </a:pPr>
            <a:r>
              <a:rPr lang="en-US" sz="2600" dirty="0">
                <a:solidFill>
                  <a:schemeClr val="tx1"/>
                </a:solidFill>
                <a:cs typeface="Arial"/>
              </a:rPr>
              <a:t>26 points or larger.</a:t>
            </a:r>
          </a:p>
          <a:p>
            <a:pPr lvl="1">
              <a:buClr>
                <a:schemeClr val="bg2">
                  <a:lumMod val="50000"/>
                </a:schemeClr>
              </a:buClr>
            </a:pPr>
            <a:endParaRPr lang="en-US" sz="2600" dirty="0">
              <a:solidFill>
                <a:schemeClr val="tx1"/>
              </a:solidFill>
              <a:latin typeface="Arial"/>
              <a:cs typeface="Arial"/>
            </a:endParaRPr>
          </a:p>
          <a:p>
            <a:pPr marL="349250" lvl="1" indent="0">
              <a:buNone/>
            </a:pPr>
            <a:endParaRPr lang="en-US" dirty="0"/>
          </a:p>
        </p:txBody>
      </p:sp>
    </p:spTree>
    <p:extLst>
      <p:ext uri="{BB962C8B-B14F-4D97-AF65-F5344CB8AC3E}">
        <p14:creationId xmlns:p14="http://schemas.microsoft.com/office/powerpoint/2010/main" val="136383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Adding the Extras</a:t>
            </a:r>
          </a:p>
        </p:txBody>
      </p:sp>
      <p:graphicFrame>
        <p:nvGraphicFramePr>
          <p:cNvPr id="4" name="Diagram 3" descr="An example of how one might use PowerPoint Smart Art to present content on a slide."/>
          <p:cNvGraphicFramePr/>
          <p:nvPr>
            <p:extLst>
              <p:ext uri="{D42A27DB-BD31-4B8C-83A1-F6EECF244321}">
                <p14:modId xmlns:p14="http://schemas.microsoft.com/office/powerpoint/2010/main" val="4180656473"/>
              </p:ext>
            </p:extLst>
          </p:nvPr>
        </p:nvGraphicFramePr>
        <p:xfrm>
          <a:off x="1860884" y="1640038"/>
          <a:ext cx="6096000" cy="4546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904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Transitions</a:t>
            </a:r>
          </a:p>
        </p:txBody>
      </p:sp>
      <p:sp>
        <p:nvSpPr>
          <p:cNvPr id="3" name="Content Placeholder 2"/>
          <p:cNvSpPr>
            <a:spLocks noGrp="1"/>
          </p:cNvSpPr>
          <p:nvPr>
            <p:ph sz="quarter" idx="1"/>
          </p:nvPr>
        </p:nvSpPr>
        <p:spPr/>
        <p:txBody>
          <a:bodyPr/>
          <a:lstStyle/>
          <a:p>
            <a:pPr>
              <a:buClr>
                <a:schemeClr val="bg2">
                  <a:lumMod val="50000"/>
                </a:schemeClr>
              </a:buClr>
            </a:pPr>
            <a:r>
              <a:rPr lang="en-US" dirty="0">
                <a:solidFill>
                  <a:schemeClr val="tx1"/>
                </a:solidFill>
              </a:rPr>
              <a:t>No more than one or two animated transitions. </a:t>
            </a:r>
          </a:p>
          <a:p>
            <a:pPr>
              <a:buClr>
                <a:schemeClr val="bg2">
                  <a:lumMod val="50000"/>
                </a:schemeClr>
              </a:buClr>
            </a:pPr>
            <a:r>
              <a:rPr lang="en-US" dirty="0">
                <a:solidFill>
                  <a:schemeClr val="tx1"/>
                </a:solidFill>
              </a:rPr>
              <a:t>Several choices available.</a:t>
            </a:r>
          </a:p>
          <a:p>
            <a:pPr>
              <a:buClr>
                <a:schemeClr val="bg2">
                  <a:lumMod val="50000"/>
                </a:schemeClr>
              </a:buClr>
            </a:pPr>
            <a:r>
              <a:rPr lang="en-US" dirty="0">
                <a:solidFill>
                  <a:schemeClr val="tx1"/>
                </a:solidFill>
              </a:rPr>
              <a:t>Advancing the slides.</a:t>
            </a:r>
          </a:p>
          <a:p>
            <a:pPr lvl="1">
              <a:buClr>
                <a:schemeClr val="bg2">
                  <a:lumMod val="50000"/>
                </a:schemeClr>
              </a:buClr>
            </a:pPr>
            <a:r>
              <a:rPr lang="en-US" dirty="0">
                <a:solidFill>
                  <a:schemeClr val="tx1"/>
                </a:solidFill>
              </a:rPr>
              <a:t>On mouse click (easiest).</a:t>
            </a:r>
          </a:p>
          <a:p>
            <a:pPr lvl="1">
              <a:buClr>
                <a:schemeClr val="bg2">
                  <a:lumMod val="50000"/>
                </a:schemeClr>
              </a:buClr>
            </a:pPr>
            <a:r>
              <a:rPr lang="en-US" dirty="0">
                <a:solidFill>
                  <a:schemeClr val="tx1"/>
                </a:solidFill>
              </a:rPr>
              <a:t>On a timer.</a:t>
            </a:r>
          </a:p>
          <a:p>
            <a:pPr>
              <a:buClr>
                <a:schemeClr val="bg2">
                  <a:lumMod val="50000"/>
                </a:schemeClr>
              </a:buClr>
            </a:pPr>
            <a:r>
              <a:rPr lang="en-US" dirty="0">
                <a:solidFill>
                  <a:schemeClr val="tx1"/>
                </a:solidFill>
              </a:rPr>
              <a:t>Transitions.</a:t>
            </a:r>
          </a:p>
          <a:p>
            <a:pPr lvl="1">
              <a:buClr>
                <a:schemeClr val="bg2">
                  <a:lumMod val="50000"/>
                </a:schemeClr>
              </a:buClr>
            </a:pPr>
            <a:r>
              <a:rPr lang="en-US" dirty="0">
                <a:solidFill>
                  <a:schemeClr val="tx1"/>
                </a:solidFill>
              </a:rPr>
              <a:t>By slide or bullet point.</a:t>
            </a:r>
          </a:p>
        </p:txBody>
      </p:sp>
    </p:spTree>
    <p:extLst>
      <p:ext uri="{BB962C8B-B14F-4D97-AF65-F5344CB8AC3E}">
        <p14:creationId xmlns:p14="http://schemas.microsoft.com/office/powerpoint/2010/main" val="152974588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Adding the Extras 1</a:t>
            </a:r>
          </a:p>
        </p:txBody>
      </p:sp>
      <p:sp>
        <p:nvSpPr>
          <p:cNvPr id="4" name="Rectangle 3"/>
          <p:cNvSpPr/>
          <p:nvPr/>
        </p:nvSpPr>
        <p:spPr>
          <a:xfrm>
            <a:off x="549275" y="2967335"/>
            <a:ext cx="7930582" cy="1200329"/>
          </a:xfrm>
          <a:prstGeom prst="rect">
            <a:avLst/>
          </a:prstGeom>
          <a:noFill/>
        </p:spPr>
        <p:txBody>
          <a:bodyPr wrap="square" lIns="91440" tIns="45720" rIns="91440" bIns="45720">
            <a:spAutoFit/>
          </a:bodyPr>
          <a:lstStyle/>
          <a:p>
            <a:pPr algn="ctr"/>
            <a:r>
              <a:rPr lang="en-US" sz="72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Word Art</a:t>
            </a:r>
          </a:p>
        </p:txBody>
      </p:sp>
      <p:sp>
        <p:nvSpPr>
          <p:cNvPr id="5" name="TextBox 4"/>
          <p:cNvSpPr txBox="1"/>
          <p:nvPr/>
        </p:nvSpPr>
        <p:spPr>
          <a:xfrm>
            <a:off x="1929771" y="4312118"/>
            <a:ext cx="5044971" cy="369332"/>
          </a:xfrm>
          <a:prstGeom prst="rect">
            <a:avLst/>
          </a:prstGeom>
          <a:noFill/>
        </p:spPr>
        <p:txBody>
          <a:bodyPr wrap="none" rtlCol="0">
            <a:spAutoFit/>
          </a:bodyPr>
          <a:lstStyle/>
          <a:p>
            <a:r>
              <a:rPr lang="en-US" dirty="0"/>
              <a:t>Fancy fonts  for titles – best for flyers or posters</a:t>
            </a:r>
          </a:p>
        </p:txBody>
      </p:sp>
    </p:spTree>
    <p:extLst>
      <p:ext uri="{BB962C8B-B14F-4D97-AF65-F5344CB8AC3E}">
        <p14:creationId xmlns:p14="http://schemas.microsoft.com/office/powerpoint/2010/main" val="619384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Adding the Extras 2</a:t>
            </a:r>
          </a:p>
        </p:txBody>
      </p:sp>
      <p:sp>
        <p:nvSpPr>
          <p:cNvPr id="3" name="Content Placeholder 2"/>
          <p:cNvSpPr>
            <a:spLocks noGrp="1"/>
          </p:cNvSpPr>
          <p:nvPr>
            <p:ph sz="quarter" idx="1"/>
          </p:nvPr>
        </p:nvSpPr>
        <p:spPr/>
        <p:txBody>
          <a:bodyPr/>
          <a:lstStyle/>
          <a:p>
            <a:pPr>
              <a:buClr>
                <a:schemeClr val="bg2">
                  <a:lumMod val="50000"/>
                </a:schemeClr>
              </a:buClr>
            </a:pPr>
            <a:r>
              <a:rPr lang="en-US" dirty="0">
                <a:solidFill>
                  <a:schemeClr val="tx1"/>
                </a:solidFill>
              </a:rPr>
              <a:t>Graphics </a:t>
            </a:r>
          </a:p>
        </p:txBody>
      </p:sp>
      <p:pic>
        <p:nvPicPr>
          <p:cNvPr id="1026" name="Picture 2" descr="Smiley face ic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859148" y="1863823"/>
            <a:ext cx="945448" cy="10194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simple diagram taken from a Web site."/>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18788" y="3566264"/>
            <a:ext cx="3626168" cy="2417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descr="A blurry and copyrighted cartoon from the We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3158" y="2074847"/>
            <a:ext cx="2200275" cy="2076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6198836" y="4298941"/>
            <a:ext cx="1568917" cy="923330"/>
          </a:xfrm>
          <a:prstGeom prst="rect">
            <a:avLst/>
          </a:prstGeom>
          <a:noFill/>
        </p:spPr>
        <p:txBody>
          <a:bodyPr wrap="square" rtlCol="0">
            <a:spAutoFit/>
          </a:bodyPr>
          <a:lstStyle/>
          <a:p>
            <a:r>
              <a:rPr lang="en-US" dirty="0"/>
              <a:t>Blurry and copyrighted – don’t use</a:t>
            </a:r>
          </a:p>
        </p:txBody>
      </p:sp>
    </p:spTree>
    <p:extLst>
      <p:ext uri="{BB962C8B-B14F-4D97-AF65-F5344CB8AC3E}">
        <p14:creationId xmlns:p14="http://schemas.microsoft.com/office/powerpoint/2010/main" val="1933626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cs typeface="Arial"/>
              </a:rPr>
              <a:t>Add Speaker Notes</a:t>
            </a:r>
          </a:p>
        </p:txBody>
      </p:sp>
      <p:pic>
        <p:nvPicPr>
          <p:cNvPr id="6" name="Content Placeholder 5" descr="Image of a blank slide."/>
          <p:cNvPicPr>
            <a:picLocks noGrp="1" noChangeAspect="1"/>
          </p:cNvPicPr>
          <p:nvPr>
            <p:ph sz="quarter" idx="1"/>
          </p:nvPr>
        </p:nvPicPr>
        <p:blipFill>
          <a:blip r:embed="rId3" cstate="email">
            <a:extLst>
              <a:ext uri="{28A0092B-C50C-407E-A947-70E740481C1C}">
                <a14:useLocalDpi xmlns:a14="http://schemas.microsoft.com/office/drawing/2010/main" val="0"/>
              </a:ext>
            </a:extLst>
          </a:blip>
          <a:stretch>
            <a:fillRect/>
          </a:stretch>
        </p:blipFill>
        <p:spPr>
          <a:xfrm>
            <a:off x="1135221" y="1544710"/>
            <a:ext cx="6837046" cy="4536929"/>
          </a:xfrm>
        </p:spPr>
      </p:pic>
    </p:spTree>
    <p:extLst>
      <p:ext uri="{BB962C8B-B14F-4D97-AF65-F5344CB8AC3E}">
        <p14:creationId xmlns:p14="http://schemas.microsoft.com/office/powerpoint/2010/main" val="1363836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a:solidFill>
                  <a:schemeClr val="tx1"/>
                </a:solidFill>
              </a:rPr>
              <a:t>Recording the Presentation?</a:t>
            </a:r>
          </a:p>
        </p:txBody>
      </p:sp>
      <p:sp>
        <p:nvSpPr>
          <p:cNvPr id="3" name="Content Placeholder 2"/>
          <p:cNvSpPr>
            <a:spLocks noGrp="1"/>
          </p:cNvSpPr>
          <p:nvPr>
            <p:ph sz="quarter" idx="1"/>
          </p:nvPr>
        </p:nvSpPr>
        <p:spPr/>
        <p:txBody>
          <a:bodyPr/>
          <a:lstStyle/>
          <a:p>
            <a:r>
              <a:rPr lang="en-US" dirty="0"/>
              <a:t>Some courses require audio presentations</a:t>
            </a:r>
          </a:p>
          <a:p>
            <a:pPr lvl="1"/>
            <a:r>
              <a:rPr lang="en-US" dirty="0">
                <a:hlinkClick r:id="rId3"/>
              </a:rPr>
              <a:t>Kaltura</a:t>
            </a:r>
            <a:endParaRPr lang="en-US" dirty="0"/>
          </a:p>
          <a:p>
            <a:pPr lvl="2"/>
            <a:endParaRPr lang="en-US" dirty="0"/>
          </a:p>
          <a:p>
            <a:pPr lvl="1"/>
            <a:endParaRPr lang="en-US" dirty="0"/>
          </a:p>
          <a:p>
            <a:pPr marL="349250" lvl="1" indent="0">
              <a:buNone/>
            </a:pPr>
            <a:endParaRPr lang="en-US" dirty="0"/>
          </a:p>
        </p:txBody>
      </p:sp>
      <p:pic>
        <p:nvPicPr>
          <p:cNvPr id="1026" name="Picture 2" descr="A screen capture from Kaltura showing the various recording options."/>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13499" y="2297200"/>
            <a:ext cx="4934055" cy="388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1170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Adobe Connect</a:t>
            </a:r>
          </a:p>
        </p:txBody>
      </p:sp>
      <p:sp>
        <p:nvSpPr>
          <p:cNvPr id="3" name="Content Placeholder 2"/>
          <p:cNvSpPr>
            <a:spLocks noGrp="1"/>
          </p:cNvSpPr>
          <p:nvPr>
            <p:ph sz="quarter" idx="1"/>
          </p:nvPr>
        </p:nvSpPr>
        <p:spPr/>
        <p:txBody>
          <a:bodyPr>
            <a:normAutofit/>
          </a:bodyPr>
          <a:lstStyle/>
          <a:p>
            <a:r>
              <a:rPr lang="en-US" dirty="0"/>
              <a:t>Adobe Connect.</a:t>
            </a:r>
          </a:p>
          <a:p>
            <a:pPr lvl="1"/>
            <a:r>
              <a:rPr lang="en-US" dirty="0">
                <a:solidFill>
                  <a:schemeClr val="tx1"/>
                </a:solidFill>
              </a:rPr>
              <a:t>Host and attend online meetings.</a:t>
            </a:r>
          </a:p>
          <a:p>
            <a:pPr lvl="1"/>
            <a:r>
              <a:rPr lang="en-US" dirty="0">
                <a:solidFill>
                  <a:schemeClr val="tx1"/>
                </a:solidFill>
              </a:rPr>
              <a:t>Create a meeting room.</a:t>
            </a:r>
          </a:p>
          <a:p>
            <a:pPr lvl="1"/>
            <a:r>
              <a:rPr lang="en-US" dirty="0">
                <a:solidFill>
                  <a:schemeClr val="tx1"/>
                </a:solidFill>
              </a:rPr>
              <a:t>Attend a meeting.</a:t>
            </a:r>
          </a:p>
          <a:p>
            <a:pPr lvl="1"/>
            <a:r>
              <a:rPr lang="en-US" dirty="0">
                <a:solidFill>
                  <a:schemeClr val="tx1"/>
                </a:solidFill>
              </a:rPr>
              <a:t>Record a presentation.</a:t>
            </a:r>
          </a:p>
          <a:p>
            <a:r>
              <a:rPr lang="en-US" dirty="0"/>
              <a:t>For instructions and more information go to the </a:t>
            </a:r>
            <a:r>
              <a:rPr lang="en-US" dirty="0">
                <a:hlinkClick r:id="rId3"/>
              </a:rPr>
              <a:t>Using Adobe Connect</a:t>
            </a:r>
            <a:r>
              <a:rPr lang="en-US" dirty="0"/>
              <a:t> page on Campus.</a:t>
            </a:r>
          </a:p>
          <a:p>
            <a:r>
              <a:rPr lang="en-US" dirty="0"/>
              <a:t>While there are other products available, these are the two available to you as a Capella learner.</a:t>
            </a:r>
          </a:p>
          <a:p>
            <a:pPr marL="349250" lvl="1" indent="0">
              <a:buNone/>
            </a:pPr>
            <a:endParaRPr lang="en-US" dirty="0"/>
          </a:p>
        </p:txBody>
      </p:sp>
    </p:spTree>
    <p:extLst>
      <p:ext uri="{BB962C8B-B14F-4D97-AF65-F5344CB8AC3E}">
        <p14:creationId xmlns:p14="http://schemas.microsoft.com/office/powerpoint/2010/main" val="1515052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cs typeface="Arial"/>
              </a:rPr>
              <a:t>Finishing the Presentation</a:t>
            </a:r>
          </a:p>
        </p:txBody>
      </p:sp>
      <p:sp>
        <p:nvSpPr>
          <p:cNvPr id="3" name="Content Placeholder 2"/>
          <p:cNvSpPr>
            <a:spLocks noGrp="1"/>
          </p:cNvSpPr>
          <p:nvPr>
            <p:ph sz="quarter" idx="1"/>
          </p:nvPr>
        </p:nvSpPr>
        <p:spPr/>
        <p:txBody>
          <a:bodyPr>
            <a:normAutofit/>
          </a:bodyPr>
          <a:lstStyle/>
          <a:p>
            <a:pPr>
              <a:buClr>
                <a:schemeClr val="bg2">
                  <a:lumMod val="50000"/>
                </a:schemeClr>
              </a:buClr>
            </a:pPr>
            <a:r>
              <a:rPr lang="en-US" sz="2800" dirty="0">
                <a:solidFill>
                  <a:schemeClr val="tx1"/>
                </a:solidFill>
                <a:cs typeface="Arial"/>
              </a:rPr>
              <a:t>Proofread!!!!</a:t>
            </a:r>
          </a:p>
          <a:p>
            <a:pPr>
              <a:buClr>
                <a:schemeClr val="bg2">
                  <a:lumMod val="50000"/>
                </a:schemeClr>
              </a:buClr>
            </a:pPr>
            <a:r>
              <a:rPr lang="en-US" sz="2800" dirty="0">
                <a:solidFill>
                  <a:schemeClr val="tx1"/>
                </a:solidFill>
                <a:cs typeface="Arial"/>
              </a:rPr>
              <a:t>Then proofread again.</a:t>
            </a:r>
          </a:p>
          <a:p>
            <a:pPr>
              <a:buClr>
                <a:schemeClr val="bg2">
                  <a:lumMod val="50000"/>
                </a:schemeClr>
              </a:buClr>
            </a:pPr>
            <a:r>
              <a:rPr lang="en-US" sz="2800" dirty="0">
                <a:solidFill>
                  <a:schemeClr val="tx1"/>
                </a:solidFill>
                <a:cs typeface="Arial"/>
              </a:rPr>
              <a:t>Run spell check.</a:t>
            </a:r>
          </a:p>
          <a:p>
            <a:pPr>
              <a:buClr>
                <a:schemeClr val="bg2">
                  <a:lumMod val="50000"/>
                </a:schemeClr>
              </a:buClr>
            </a:pPr>
            <a:r>
              <a:rPr lang="en-US" sz="2800" dirty="0">
                <a:solidFill>
                  <a:schemeClr val="tx1"/>
                </a:solidFill>
                <a:cs typeface="Arial"/>
              </a:rPr>
              <a:t>Read it out loud.</a:t>
            </a:r>
          </a:p>
          <a:p>
            <a:pPr>
              <a:buClr>
                <a:schemeClr val="bg2">
                  <a:lumMod val="50000"/>
                </a:schemeClr>
              </a:buClr>
            </a:pPr>
            <a:r>
              <a:rPr lang="en-US" sz="2800" dirty="0">
                <a:solidFill>
                  <a:schemeClr val="tx1"/>
                </a:solidFill>
                <a:cs typeface="Arial"/>
              </a:rPr>
              <a:t>Have someone read it to you.</a:t>
            </a:r>
          </a:p>
          <a:p>
            <a:pPr>
              <a:buClr>
                <a:schemeClr val="bg2">
                  <a:lumMod val="50000"/>
                </a:schemeClr>
              </a:buClr>
            </a:pPr>
            <a:endParaRPr lang="en-US" sz="2800" dirty="0">
              <a:solidFill>
                <a:schemeClr val="tx1"/>
              </a:solidFill>
              <a:cs typeface="Arial"/>
            </a:endParaRPr>
          </a:p>
          <a:p>
            <a:pPr marL="0" indent="0">
              <a:buClr>
                <a:schemeClr val="bg2">
                  <a:lumMod val="50000"/>
                </a:schemeClr>
              </a:buClr>
              <a:buNone/>
            </a:pPr>
            <a:endParaRPr lang="en-US" sz="2800" dirty="0">
              <a:solidFill>
                <a:schemeClr val="tx1"/>
              </a:solidFill>
              <a:latin typeface="Arial"/>
              <a:cs typeface="Arial"/>
            </a:endParaRPr>
          </a:p>
          <a:p>
            <a:pPr marL="349250" lvl="1" indent="0">
              <a:buNone/>
            </a:pPr>
            <a:endParaRPr lang="en-US" dirty="0"/>
          </a:p>
        </p:txBody>
      </p:sp>
    </p:spTree>
    <p:extLst>
      <p:ext uri="{BB962C8B-B14F-4D97-AF65-F5344CB8AC3E}">
        <p14:creationId xmlns:p14="http://schemas.microsoft.com/office/powerpoint/2010/main" val="1363836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Helpful Tips</a:t>
            </a:r>
          </a:p>
        </p:txBody>
      </p:sp>
      <p:sp>
        <p:nvSpPr>
          <p:cNvPr id="3" name="Content Placeholder 2"/>
          <p:cNvSpPr>
            <a:spLocks noGrp="1"/>
          </p:cNvSpPr>
          <p:nvPr>
            <p:ph sz="quarter" idx="1"/>
          </p:nvPr>
        </p:nvSpPr>
        <p:spPr/>
        <p:txBody>
          <a:bodyPr>
            <a:noAutofit/>
          </a:bodyPr>
          <a:lstStyle/>
          <a:p>
            <a:pPr>
              <a:buClr>
                <a:schemeClr val="bg2">
                  <a:lumMod val="50000"/>
                </a:schemeClr>
              </a:buClr>
            </a:pPr>
            <a:r>
              <a:rPr lang="en-US" dirty="0">
                <a:solidFill>
                  <a:schemeClr val="tx1"/>
                </a:solidFill>
              </a:rPr>
              <a:t> Be concise</a:t>
            </a:r>
            <a:r>
              <a:rPr lang="en-US" dirty="0"/>
              <a:t>.</a:t>
            </a:r>
            <a:endParaRPr lang="en-US" dirty="0">
              <a:solidFill>
                <a:schemeClr val="tx1"/>
              </a:solidFill>
            </a:endParaRPr>
          </a:p>
          <a:p>
            <a:pPr>
              <a:buClr>
                <a:schemeClr val="bg2">
                  <a:lumMod val="50000"/>
                </a:schemeClr>
              </a:buClr>
            </a:pPr>
            <a:r>
              <a:rPr lang="en-US" dirty="0">
                <a:solidFill>
                  <a:schemeClr val="tx1"/>
                </a:solidFill>
              </a:rPr>
              <a:t> Know your audience.</a:t>
            </a:r>
          </a:p>
          <a:p>
            <a:pPr>
              <a:buClr>
                <a:schemeClr val="bg2">
                  <a:lumMod val="50000"/>
                </a:schemeClr>
              </a:buClr>
            </a:pPr>
            <a:r>
              <a:rPr lang="en-US" dirty="0">
                <a:solidFill>
                  <a:schemeClr val="tx1"/>
                </a:solidFill>
              </a:rPr>
              <a:t> Use animations and graphics wisely.</a:t>
            </a:r>
          </a:p>
          <a:p>
            <a:pPr>
              <a:buClr>
                <a:schemeClr val="bg2">
                  <a:lumMod val="50000"/>
                </a:schemeClr>
              </a:buClr>
            </a:pPr>
            <a:r>
              <a:rPr lang="en-US" dirty="0">
                <a:solidFill>
                  <a:schemeClr val="tx1"/>
                </a:solidFill>
              </a:rPr>
              <a:t> Add background sound or music.</a:t>
            </a:r>
          </a:p>
          <a:p>
            <a:pPr>
              <a:buClr>
                <a:schemeClr val="bg2">
                  <a:lumMod val="50000"/>
                </a:schemeClr>
              </a:buClr>
            </a:pPr>
            <a:r>
              <a:rPr lang="en-US" dirty="0">
                <a:solidFill>
                  <a:schemeClr val="tx1"/>
                </a:solidFill>
              </a:rPr>
              <a:t> Make use of color, design, and style.</a:t>
            </a:r>
          </a:p>
          <a:p>
            <a:pPr>
              <a:buClr>
                <a:schemeClr val="bg2">
                  <a:lumMod val="50000"/>
                </a:schemeClr>
              </a:buClr>
            </a:pPr>
            <a:r>
              <a:rPr lang="en-US" dirty="0">
                <a:solidFill>
                  <a:schemeClr val="tx1"/>
                </a:solidFill>
              </a:rPr>
              <a:t> Link to video clips or websites from the Internet.</a:t>
            </a:r>
          </a:p>
          <a:p>
            <a:pPr>
              <a:buClr>
                <a:schemeClr val="bg2">
                  <a:lumMod val="50000"/>
                </a:schemeClr>
              </a:buClr>
            </a:pPr>
            <a:r>
              <a:rPr lang="en-US" dirty="0">
                <a:solidFill>
                  <a:schemeClr val="tx1"/>
                </a:solidFill>
              </a:rPr>
              <a:t> Structure your presentation.</a:t>
            </a:r>
          </a:p>
          <a:p>
            <a:pPr marL="0" indent="0">
              <a:buNone/>
            </a:pPr>
            <a:r>
              <a:rPr lang="en-US" dirty="0">
                <a:solidFill>
                  <a:schemeClr val="tx1"/>
                </a:solidFill>
              </a:rPr>
              <a:t> </a:t>
            </a:r>
          </a:p>
        </p:txBody>
      </p:sp>
    </p:spTree>
    <p:extLst>
      <p:ext uri="{BB962C8B-B14F-4D97-AF65-F5344CB8AC3E}">
        <p14:creationId xmlns:p14="http://schemas.microsoft.com/office/powerpoint/2010/main" val="1996836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chemeClr val="tx1"/>
                </a:solidFill>
              </a:rPr>
              <a:t>Finishing Up!</a:t>
            </a:r>
          </a:p>
        </p:txBody>
      </p:sp>
      <p:sp>
        <p:nvSpPr>
          <p:cNvPr id="5" name="Content Placeholder 4"/>
          <p:cNvSpPr>
            <a:spLocks noGrp="1"/>
          </p:cNvSpPr>
          <p:nvPr>
            <p:ph sz="half" idx="1"/>
          </p:nvPr>
        </p:nvSpPr>
        <p:spPr/>
        <p:txBody>
          <a:bodyPr>
            <a:normAutofit/>
          </a:bodyPr>
          <a:lstStyle/>
          <a:p>
            <a:pPr>
              <a:buClr>
                <a:schemeClr val="bg2">
                  <a:lumMod val="50000"/>
                </a:schemeClr>
              </a:buClr>
            </a:pPr>
            <a:r>
              <a:rPr lang="en-US" dirty="0">
                <a:solidFill>
                  <a:schemeClr val="tx1"/>
                </a:solidFill>
              </a:rPr>
              <a:t>Summary.</a:t>
            </a:r>
          </a:p>
          <a:p>
            <a:pPr>
              <a:buClr>
                <a:schemeClr val="bg2">
                  <a:lumMod val="50000"/>
                </a:schemeClr>
              </a:buClr>
            </a:pPr>
            <a:r>
              <a:rPr lang="en-US" dirty="0">
                <a:solidFill>
                  <a:schemeClr val="tx1"/>
                </a:solidFill>
              </a:rPr>
              <a:t>Intro.</a:t>
            </a:r>
          </a:p>
          <a:p>
            <a:pPr lvl="1">
              <a:buClr>
                <a:schemeClr val="bg2">
                  <a:lumMod val="50000"/>
                </a:schemeClr>
              </a:buClr>
            </a:pPr>
            <a:r>
              <a:rPr lang="en-US" dirty="0">
                <a:solidFill>
                  <a:schemeClr val="tx1"/>
                </a:solidFill>
              </a:rPr>
              <a:t>Tell them what you want to tell them.</a:t>
            </a:r>
          </a:p>
          <a:p>
            <a:pPr>
              <a:buClr>
                <a:schemeClr val="bg2">
                  <a:lumMod val="50000"/>
                </a:schemeClr>
              </a:buClr>
            </a:pPr>
            <a:r>
              <a:rPr lang="en-US" dirty="0">
                <a:solidFill>
                  <a:schemeClr val="tx1"/>
                </a:solidFill>
              </a:rPr>
              <a:t>Body.</a:t>
            </a:r>
          </a:p>
          <a:p>
            <a:pPr lvl="1">
              <a:buClr>
                <a:schemeClr val="bg2">
                  <a:lumMod val="50000"/>
                </a:schemeClr>
              </a:buClr>
            </a:pPr>
            <a:r>
              <a:rPr lang="en-US" dirty="0">
                <a:solidFill>
                  <a:schemeClr val="tx1"/>
                </a:solidFill>
              </a:rPr>
              <a:t>Tell them.</a:t>
            </a:r>
          </a:p>
          <a:p>
            <a:pPr>
              <a:buClr>
                <a:schemeClr val="bg2">
                  <a:lumMod val="50000"/>
                </a:schemeClr>
              </a:buClr>
            </a:pPr>
            <a:r>
              <a:rPr lang="en-US" dirty="0">
                <a:solidFill>
                  <a:schemeClr val="tx1"/>
                </a:solidFill>
              </a:rPr>
              <a:t>Conclusion or Summary.</a:t>
            </a:r>
          </a:p>
          <a:p>
            <a:pPr lvl="1">
              <a:buClr>
                <a:schemeClr val="bg2">
                  <a:lumMod val="50000"/>
                </a:schemeClr>
              </a:buClr>
            </a:pPr>
            <a:r>
              <a:rPr lang="en-US" dirty="0">
                <a:solidFill>
                  <a:schemeClr val="tx1"/>
                </a:solidFill>
              </a:rPr>
              <a:t>Tell them what you told them.</a:t>
            </a:r>
          </a:p>
          <a:p>
            <a:pPr lvl="1">
              <a:buClr>
                <a:schemeClr val="bg2">
                  <a:lumMod val="50000"/>
                </a:schemeClr>
              </a:buClr>
            </a:pPr>
            <a:endParaRPr lang="en-US" dirty="0">
              <a:solidFill>
                <a:schemeClr val="tx1"/>
              </a:solidFill>
            </a:endParaRPr>
          </a:p>
          <a:p>
            <a:pPr>
              <a:buClr>
                <a:schemeClr val="bg2">
                  <a:lumMod val="50000"/>
                </a:schemeClr>
              </a:buClr>
            </a:pPr>
            <a:r>
              <a:rPr lang="en-US" dirty="0">
                <a:solidFill>
                  <a:schemeClr val="tx1"/>
                </a:solidFill>
              </a:rPr>
              <a:t>Practice.</a:t>
            </a:r>
          </a:p>
        </p:txBody>
      </p:sp>
      <p:sp>
        <p:nvSpPr>
          <p:cNvPr id="6" name="Content Placeholder 5"/>
          <p:cNvSpPr>
            <a:spLocks noGrp="1"/>
          </p:cNvSpPr>
          <p:nvPr>
            <p:ph sz="half" idx="2"/>
          </p:nvPr>
        </p:nvSpPr>
        <p:spPr/>
        <p:txBody>
          <a:bodyPr>
            <a:normAutofit/>
          </a:bodyPr>
          <a:lstStyle/>
          <a:p>
            <a:pPr>
              <a:buClr>
                <a:schemeClr val="bg2">
                  <a:lumMod val="50000"/>
                </a:schemeClr>
              </a:buClr>
            </a:pPr>
            <a:r>
              <a:rPr lang="en-US" dirty="0">
                <a:solidFill>
                  <a:schemeClr val="tx1"/>
                </a:solidFill>
              </a:rPr>
              <a:t>Any Questions? </a:t>
            </a:r>
          </a:p>
          <a:p>
            <a:endParaRPr lang="en-US" dirty="0"/>
          </a:p>
        </p:txBody>
      </p:sp>
      <p:pic>
        <p:nvPicPr>
          <p:cNvPr id="2051" name="Picture 3" descr="Smiley f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8343" y="2722782"/>
            <a:ext cx="2947533" cy="3330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056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APA Hanging Indent on PPT</a:t>
            </a:r>
            <a:endParaRPr lang="en-US" dirty="0">
              <a:solidFill>
                <a:schemeClr val="tx1"/>
              </a:solidFill>
            </a:endParaRPr>
          </a:p>
        </p:txBody>
      </p:sp>
      <p:sp>
        <p:nvSpPr>
          <p:cNvPr id="5" name="Content Placeholder 4"/>
          <p:cNvSpPr>
            <a:spLocks noGrp="1"/>
          </p:cNvSpPr>
          <p:nvPr>
            <p:ph sz="quarter" idx="1"/>
          </p:nvPr>
        </p:nvSpPr>
        <p:spPr/>
        <p:txBody>
          <a:bodyPr/>
          <a:lstStyle/>
          <a:p>
            <a:endParaRPr lang="en-US" dirty="0"/>
          </a:p>
        </p:txBody>
      </p:sp>
      <p:pic>
        <p:nvPicPr>
          <p:cNvPr id="4" name="Picture 3" descr="Image showing how to create a hanging indent for text on a PowerPoint slide."/>
          <p:cNvPicPr>
            <a:picLocks noChangeAspect="1"/>
          </p:cNvPicPr>
          <p:nvPr/>
        </p:nvPicPr>
        <p:blipFill rotWithShape="1">
          <a:blip r:embed="rId3">
            <a:extLst>
              <a:ext uri="{28A0092B-C50C-407E-A947-70E740481C1C}">
                <a14:useLocalDpi xmlns:a14="http://schemas.microsoft.com/office/drawing/2010/main" val="0"/>
              </a:ext>
            </a:extLst>
          </a:blip>
          <a:srcRect t="18257"/>
          <a:stretch/>
        </p:blipFill>
        <p:spPr>
          <a:xfrm>
            <a:off x="168815" y="1024907"/>
            <a:ext cx="8819753" cy="5632704"/>
          </a:xfrm>
          <a:prstGeom prst="rect">
            <a:avLst/>
          </a:prstGeom>
        </p:spPr>
      </p:pic>
    </p:spTree>
    <p:extLst>
      <p:ext uri="{BB962C8B-B14F-4D97-AF65-F5344CB8AC3E}">
        <p14:creationId xmlns:p14="http://schemas.microsoft.com/office/powerpoint/2010/main" val="2420165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cs typeface="Arial"/>
              </a:rPr>
              <a:t>Additional Resources</a:t>
            </a:r>
          </a:p>
        </p:txBody>
      </p:sp>
      <p:sp>
        <p:nvSpPr>
          <p:cNvPr id="3" name="Content Placeholder 2"/>
          <p:cNvSpPr>
            <a:spLocks noGrp="1"/>
          </p:cNvSpPr>
          <p:nvPr>
            <p:ph sz="quarter" idx="1"/>
          </p:nvPr>
        </p:nvSpPr>
        <p:spPr>
          <a:xfrm>
            <a:off x="301752" y="1878748"/>
            <a:ext cx="8503920" cy="3044952"/>
          </a:xfrm>
        </p:spPr>
        <p:txBody>
          <a:bodyPr>
            <a:normAutofit/>
          </a:bodyPr>
          <a:lstStyle/>
          <a:p>
            <a:pPr>
              <a:buClr>
                <a:schemeClr val="bg2">
                  <a:lumMod val="50000"/>
                </a:schemeClr>
              </a:buClr>
            </a:pPr>
            <a:r>
              <a:rPr lang="en-US" sz="2800" b="1" dirty="0">
                <a:hlinkClick r:id="rId3"/>
              </a:rPr>
              <a:t>Face-to-Face Presentations</a:t>
            </a:r>
            <a:r>
              <a:rPr lang="en-US" sz="2800" b="1" dirty="0"/>
              <a:t>.</a:t>
            </a:r>
          </a:p>
          <a:p>
            <a:pPr>
              <a:buClr>
                <a:schemeClr val="bg2">
                  <a:lumMod val="50000"/>
                </a:schemeClr>
              </a:buClr>
            </a:pPr>
            <a:r>
              <a:rPr lang="en-US" sz="2800" b="1" dirty="0">
                <a:hlinkClick r:id="rId4"/>
              </a:rPr>
              <a:t>Microsoft Office Software</a:t>
            </a:r>
            <a:r>
              <a:rPr lang="en-US" sz="2800" b="1" dirty="0"/>
              <a:t>.</a:t>
            </a:r>
          </a:p>
          <a:p>
            <a:pPr>
              <a:buClr>
                <a:schemeClr val="bg2">
                  <a:lumMod val="50000"/>
                </a:schemeClr>
              </a:buClr>
            </a:pPr>
            <a:r>
              <a:rPr lang="en-US" sz="2800" b="1" dirty="0">
                <a:hlinkClick r:id="rId5"/>
              </a:rPr>
              <a:t>Designing an Effective PowerPoint Presentation: Quick Guide</a:t>
            </a:r>
            <a:r>
              <a:rPr lang="en-US" sz="2800" b="1" dirty="0"/>
              <a:t>.</a:t>
            </a:r>
          </a:p>
          <a:p>
            <a:pPr>
              <a:buClr>
                <a:schemeClr val="bg2">
                  <a:lumMod val="50000"/>
                </a:schemeClr>
              </a:buClr>
            </a:pPr>
            <a:r>
              <a:rPr lang="en-US" sz="2800" b="1" dirty="0">
                <a:hlinkClick r:id="rId6"/>
              </a:rPr>
              <a:t>Creating Effective PowerPoint Presentations (YouTube videos)</a:t>
            </a:r>
            <a:r>
              <a:rPr lang="en-US" sz="2800" b="1" dirty="0"/>
              <a:t>.</a:t>
            </a:r>
            <a:endParaRPr lang="en-US" sz="2800" dirty="0"/>
          </a:p>
        </p:txBody>
      </p:sp>
    </p:spTree>
    <p:extLst>
      <p:ext uri="{BB962C8B-B14F-4D97-AF65-F5344CB8AC3E}">
        <p14:creationId xmlns:p14="http://schemas.microsoft.com/office/powerpoint/2010/main" val="1641317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Any Questions? </a:t>
            </a:r>
          </a:p>
        </p:txBody>
      </p:sp>
      <p:pic>
        <p:nvPicPr>
          <p:cNvPr id="1026" name="Picture 2" descr="Question mark ic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41563" y="1768089"/>
            <a:ext cx="42672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5444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amp;#x0D;&amp;#x0A;&amp;#x0D;&amp;#x0A;&amp;#x0D;&amp;#x0A;&amp;#x0D;&amp;#x0A;&amp;#x0D;&amp;#x0A;&amp;#x0D;&amp;#x0A;&amp;#x0D;&amp;#x0A;&amp;#x0D;&amp;#x0A;Professional Presentation&amp;#x0D;&amp;#x0A;Guidelines&amp;quot;&quot;/&gt;&lt;property id=&quot;20307&quot; value=&quot;256&quot;/&gt;&lt;/object&gt;&lt;object type=&quot;3&quot; unique_id=&quot;10005&quot;&gt;&lt;property id=&quot;20148&quot; value=&quot;5&quot;/&gt;&lt;property id=&quot;20300&quot; value=&quot;Slide 2 - &amp;quot;Microsoft PowerPoint&amp;quot;&quot;/&gt;&lt;property id=&quot;20307&quot; value=&quot;257&quot;/&gt;&lt;/object&gt;&lt;object type=&quot;3&quot; unique_id=&quot;10006&quot;&gt;&lt;property id=&quot;20148&quot; value=&quot;5&quot;/&gt;&lt;property id=&quot;20300&quot; value=&quot;Slide 3 - &amp;quot;Getting Started&amp;quot;&quot;/&gt;&lt;property id=&quot;20307&quot; value=&quot;258&quot;/&gt;&lt;/object&gt;&lt;object type=&quot;3&quot; unique_id=&quot;10007&quot;&gt;&lt;property id=&quot;20148&quot; value=&quot;5&quot;/&gt;&lt;property id=&quot;20300&quot; value=&quot;Slide 4 - &amp;quot;General Guidelines&amp;quot;&quot;/&gt;&lt;property id=&quot;20307&quot; value=&quot;264&quot;/&gt;&lt;/object&gt;&lt;object type=&quot;3&quot; unique_id=&quot;10008&quot;&gt;&lt;property id=&quot;20148&quot; value=&quot;5&quot;/&gt;&lt;property id=&quot;20300&quot; value=&quot;Slide 9 - &amp;quot;Add Speaker Notes&amp;quot;&quot;/&gt;&lt;property id=&quot;20307&quot; value=&quot;263&quot;/&gt;&lt;/object&gt;&lt;object type=&quot;3&quot; unique_id=&quot;10009&quot;&gt;&lt;property id=&quot;20148&quot; value=&quot;5&quot;/&gt;&lt;property id=&quot;20300&quot; value=&quot;Slide 12 - &amp;quot;Finishing the Presentation&amp;quot;&quot;/&gt;&lt;property id=&quot;20307&quot; value=&quot;262&quot;/&gt;&lt;/object&gt;&lt;object type=&quot;3&quot; unique_id=&quot;10056&quot;&gt;&lt;property id=&quot;20148&quot; value=&quot;5&quot;/&gt;&lt;property id=&quot;20300&quot; value=&quot;Slide 5 - &amp;quot;Adding the Extras&amp;quot;&quot;/&gt;&lt;property id=&quot;20307&quot; value=&quot;265&quot;/&gt;&lt;/object&gt;&lt;object type=&quot;3&quot; unique_id=&quot;10157&quot;&gt;&lt;property id=&quot;20148&quot; value=&quot;5&quot;/&gt;&lt;property id=&quot;20300&quot; value=&quot;Slide 6 - &amp;quot;Transitions&amp;quot;&quot;/&gt;&lt;property id=&quot;20307&quot; value=&quot;268&quot;/&gt;&lt;/object&gt;&lt;object type=&quot;3&quot; unique_id=&quot;10158&quot;&gt;&lt;property id=&quot;20148&quot; value=&quot;5&quot;/&gt;&lt;property id=&quot;20300&quot; value=&quot;Slide 7 - &amp;quot;Adding the Extras 1&amp;quot;&quot;/&gt;&lt;property id=&quot;20307&quot; value=&quot;266&quot;/&gt;&lt;/object&gt;&lt;object type=&quot;3&quot; unique_id=&quot;10159&quot;&gt;&lt;property id=&quot;20148&quot; value=&quot;5&quot;/&gt;&lt;property id=&quot;20300&quot; value=&quot;Slide 8 - &amp;quot;Adding the Extras 2&amp;quot;&quot;/&gt;&lt;property id=&quot;20307&quot; value=&quot;267&quot;/&gt;&lt;/object&gt;&lt;object type=&quot;3&quot; unique_id=&quot;10160&quot;&gt;&lt;property id=&quot;20148&quot; value=&quot;5&quot;/&gt;&lt;property id=&quot;20300&quot; value=&quot;Slide 13 - &amp;quot;Helpful Tips&amp;quot;&quot;/&gt;&lt;property id=&quot;20307&quot; value=&quot;272&quot;/&gt;&lt;/object&gt;&lt;object type=&quot;3&quot; unique_id=&quot;10161&quot;&gt;&lt;property id=&quot;20148&quot; value=&quot;5&quot;/&gt;&lt;property id=&quot;20300&quot; value=&quot;Slide 14 - &amp;quot;Finishing Up!&amp;quot;&quot;/&gt;&lt;property id=&quot;20307&quot; value=&quot;270&quot;/&gt;&lt;/object&gt;&lt;object type=&quot;3&quot; unique_id=&quot;10163&quot;&gt;&lt;property id=&quot;20148&quot; value=&quot;5&quot;/&gt;&lt;property id=&quot;20300&quot; value=&quot;Slide 16 - &amp;quot;Additional Resources&amp;quot;&quot;/&gt;&lt;property id=&quot;20307&quot; value=&quot;273&quot;/&gt;&lt;/object&gt;&lt;object type=&quot;3&quot; unique_id=&quot;10164&quot;&gt;&lt;property id=&quot;20148&quot; value=&quot;5&quot;/&gt;&lt;property id=&quot;20300&quot; value=&quot;Slide 17 - &amp;quot;Any Questions? &amp;quot;&quot;/&gt;&lt;property id=&quot;20307&quot; value=&quot;275&quot;/&gt;&lt;/object&gt;&lt;object type=&quot;3&quot; unique_id=&quot;10216&quot;&gt;&lt;property id=&quot;20148&quot; value=&quot;5&quot;/&gt;&lt;property id=&quot;20300&quot; value=&quot;Slide 10 - &amp;quot; Recording the Presentation?&amp;quot;&quot;/&gt;&lt;property id=&quot;20307&quot; value=&quot;276&quot;/&gt;&lt;/object&gt;&lt;object type=&quot;3&quot; unique_id=&quot;10217&quot;&gt;&lt;property id=&quot;20148&quot; value=&quot;5&quot;/&gt;&lt;property id=&quot;20300&quot; value=&quot;Slide 11 - &amp;quot;Adobe Connect&amp;quot;&quot;/&gt;&lt;property id=&quot;20307&quot; value=&quot;277&quot;/&gt;&lt;/object&gt;&lt;object type=&quot;3&quot; unique_id=&quot;10332&quot;&gt;&lt;property id=&quot;20148&quot; value=&quot;5&quot;/&gt;&lt;property id=&quot;20300&quot; value=&quot;Slide 15 - &amp;quot;APA Hanging Indent on PPT&amp;quot;&quot;/&gt;&lt;property id=&quot;20307&quot; value=&quot;279&quot;/&gt;&lt;/object&gt;&lt;/object&gt;&lt;/object&gt;&lt;/database&gt;"/>
  <p:tag name="SECTOMILLISECCONVERTED" val="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F7C9FD20011634D8CE02FDE83DE0AAD" ma:contentTypeVersion="0" ma:contentTypeDescription="Create a new document." ma:contentTypeScope="" ma:versionID="379dd66aadb01efad06f6f5cbc0692cd">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D4DB26-91E3-4541-9986-07C31B41E3D7}">
  <ds:schemaRefs>
    <ds:schemaRef ds:uri="http://schemas.microsoft.com/sharepoint/v3/contenttype/forms"/>
  </ds:schemaRefs>
</ds:datastoreItem>
</file>

<file path=customXml/itemProps2.xml><?xml version="1.0" encoding="utf-8"?>
<ds:datastoreItem xmlns:ds="http://schemas.openxmlformats.org/officeDocument/2006/customXml" ds:itemID="{EA7D1B75-92C6-476C-9E5C-FE221F61C64E}">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www.w3.org/XML/1998/namespace"/>
  </ds:schemaRefs>
</ds:datastoreItem>
</file>

<file path=customXml/itemProps3.xml><?xml version="1.0" encoding="utf-8"?>
<ds:datastoreItem xmlns:ds="http://schemas.openxmlformats.org/officeDocument/2006/customXml" ds:itemID="{BABEE5CE-C514-4B52-B7D7-9B73909D49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Concourse</Template>
  <TotalTime>1368</TotalTime>
  <Words>2805</Words>
  <Application>Microsoft Office PowerPoint</Application>
  <PresentationFormat>On-screen Show (4:3)</PresentationFormat>
  <Paragraphs>260</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Georgia</vt:lpstr>
      <vt:lpstr>Wingdings</vt:lpstr>
      <vt:lpstr>Wingdings 2</vt:lpstr>
      <vt:lpstr>Civic</vt:lpstr>
      <vt:lpstr>        Professional Presentation Guidelines</vt:lpstr>
      <vt:lpstr>Microsoft PowerPoint</vt:lpstr>
      <vt:lpstr>Getting Started</vt:lpstr>
      <vt:lpstr>General Guidelines</vt:lpstr>
      <vt:lpstr>Adding the Extras</vt:lpstr>
      <vt:lpstr>Transitions</vt:lpstr>
      <vt:lpstr>Adding the Extras 1</vt:lpstr>
      <vt:lpstr>Adding the Extras 2</vt:lpstr>
      <vt:lpstr>Add Speaker Notes</vt:lpstr>
      <vt:lpstr> Recording the Presentation?</vt:lpstr>
      <vt:lpstr>Adobe Connect</vt:lpstr>
      <vt:lpstr>Finishing the Presentation</vt:lpstr>
      <vt:lpstr>Helpful Tips</vt:lpstr>
      <vt:lpstr>Finishing Up!</vt:lpstr>
      <vt:lpstr>APA Hanging Indent on PPT</vt:lpstr>
      <vt:lpstr>Additional Resources</vt:lpstr>
      <vt:lpstr>Any Questions? </vt:lpstr>
    </vt:vector>
  </TitlesOfParts>
  <Company>CHAMBERLAIN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Professional Presentation Guidelines</dc:title>
  <dc:creator>MELISSA KNEISLEY</dc:creator>
  <cp:lastModifiedBy>jitender sukhwinder</cp:lastModifiedBy>
  <cp:revision>125</cp:revision>
  <dcterms:created xsi:type="dcterms:W3CDTF">2017-02-17T20:32:46Z</dcterms:created>
  <dcterms:modified xsi:type="dcterms:W3CDTF">2020-06-22T22:58:03Z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0x0101007F7C9FD20011634D8CE02FDE83DE0AAD</vt:lpwstr>
  </property>
</Properties>
</file>